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74" r:id="rId5"/>
    <p:sldId id="273" r:id="rId6"/>
    <p:sldId id="270" r:id="rId7"/>
    <p:sldId id="271" r:id="rId8"/>
    <p:sldId id="269" r:id="rId9"/>
    <p:sldId id="259" r:id="rId10"/>
    <p:sldId id="275" r:id="rId11"/>
    <p:sldId id="262" r:id="rId12"/>
    <p:sldId id="264" r:id="rId13"/>
    <p:sldId id="265" r:id="rId14"/>
    <p:sldId id="276" r:id="rId15"/>
    <p:sldId id="278" r:id="rId16"/>
    <p:sldId id="277" r:id="rId17"/>
    <p:sldId id="279" r:id="rId18"/>
    <p:sldId id="260" r:id="rId19"/>
    <p:sldId id="263" r:id="rId20"/>
    <p:sldId id="268" r:id="rId21"/>
    <p:sldId id="280" r:id="rId22"/>
    <p:sldId id="26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000000"/>
    <a:srgbClr val="D6DCE5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11" autoAdjust="0"/>
    <p:restoredTop sz="87059" autoAdjust="0"/>
  </p:normalViewPr>
  <p:slideViewPr>
    <p:cSldViewPr snapToGrid="0">
      <p:cViewPr>
        <p:scale>
          <a:sx n="50" d="100"/>
          <a:sy n="50" d="100"/>
        </p:scale>
        <p:origin x="1008" y="5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8916F-B915-41E3-B56E-12E4F27B6E6B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B4EA8-0CFE-4487-BC9C-FCB90B7166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7506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0326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Spatial – how high resolution spatially are we?</a:t>
            </a:r>
          </a:p>
          <a:p>
            <a:r>
              <a:rPr lang="en-US" dirty="0"/>
              <a:t>Temporal – how high resolution temporally are we? Annual? 5-year </a:t>
            </a:r>
            <a:r>
              <a:rPr lang="en-US" dirty="0" err="1"/>
              <a:t>epoches</a:t>
            </a:r>
            <a:r>
              <a:rPr lang="en-US" dirty="0"/>
              <a:t>? Decadal? And what kind of time series are we looking at?</a:t>
            </a:r>
          </a:p>
          <a:p>
            <a:r>
              <a:rPr lang="en-US" dirty="0"/>
              <a:t>Thematic – in what kind of detail are the land classes described? And how are grid-cells described: “single class” or proportion cover? </a:t>
            </a:r>
          </a:p>
          <a:p>
            <a:r>
              <a:rPr lang="en-US" dirty="0"/>
              <a:t>Good thematic resolution AND temporal resolution AND spatial resolution is challenging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74304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only ever get 2 of these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6435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a similar situation for land cover data (although not quite so bad and improving)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8374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10316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Landscapes are </a:t>
            </a:r>
            <a:r>
              <a:rPr lang="en-US" dirty="0" err="1"/>
              <a:t>discretised</a:t>
            </a:r>
            <a:r>
              <a:rPr lang="en-US" dirty="0"/>
              <a:t> into cells; often criterion of &gt;50% cover masks what is actually highly heterogeneous</a:t>
            </a:r>
          </a:p>
          <a:p>
            <a:r>
              <a:rPr lang="en-US" dirty="0"/>
              <a:t>This could matter!</a:t>
            </a:r>
          </a:p>
          <a:p>
            <a:r>
              <a:rPr lang="en-US" dirty="0" err="1"/>
              <a:t>n.b.</a:t>
            </a:r>
            <a:r>
              <a:rPr lang="en-US" dirty="0"/>
              <a:t> Land cover change time series often include a selection algorithm to determine when a class can “change” type but it’s notable that these may be restricted to certain transitions, e.g. ESA-CCI, which can impact our ability to quantify land cover </a:t>
            </a:r>
            <a:r>
              <a:rPr lang="en-US" i="1" dirty="0"/>
              <a:t>change</a:t>
            </a:r>
            <a:r>
              <a:rPr lang="en-US" i="0" dirty="0"/>
              <a:t> (i.e. the transition) – read the manual!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71128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Landscapes are </a:t>
            </a:r>
            <a:r>
              <a:rPr lang="en-US" dirty="0" err="1"/>
              <a:t>discretised</a:t>
            </a:r>
            <a:r>
              <a:rPr lang="en-US" dirty="0"/>
              <a:t> into cells; often criterion of &gt;50% cover masks what is actually highly heterogeneous</a:t>
            </a:r>
          </a:p>
          <a:p>
            <a:r>
              <a:rPr lang="en-US" dirty="0"/>
              <a:t>This could matter!</a:t>
            </a:r>
          </a:p>
          <a:p>
            <a:r>
              <a:rPr lang="en-US" dirty="0" err="1"/>
              <a:t>n.b.</a:t>
            </a:r>
            <a:r>
              <a:rPr lang="en-US" dirty="0"/>
              <a:t> Land cover change time series often include a selection algorithm to determine when a class can “change” type but it’s notable that these may be restricted to certain transitions, e.g. ESA-CCI, which can impact our ability to quantify land cover </a:t>
            </a:r>
            <a:r>
              <a:rPr lang="en-US" i="1" dirty="0"/>
              <a:t>change</a:t>
            </a:r>
            <a:r>
              <a:rPr lang="en-US" i="0" dirty="0"/>
              <a:t> (i.e. the transition) – read the manual!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6842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Landscapes are </a:t>
            </a:r>
            <a:r>
              <a:rPr lang="en-US" dirty="0" err="1"/>
              <a:t>discretised</a:t>
            </a:r>
            <a:r>
              <a:rPr lang="en-US" dirty="0"/>
              <a:t> into cells; often criterion of &gt;50% cover masks what is actually highly heterogeneous</a:t>
            </a:r>
          </a:p>
          <a:p>
            <a:r>
              <a:rPr lang="en-US" dirty="0"/>
              <a:t>This could matter!</a:t>
            </a:r>
          </a:p>
          <a:p>
            <a:r>
              <a:rPr lang="en-US" dirty="0" err="1"/>
              <a:t>n.b.</a:t>
            </a:r>
            <a:r>
              <a:rPr lang="en-US" dirty="0"/>
              <a:t> Land cover change time series often include a selection algorithm to determine when a class can “change” type but it’s notable that these may be restricted to certain transitions, e.g. ESA-CCI, which can impact our ability to quantify land cover </a:t>
            </a:r>
            <a:r>
              <a:rPr lang="en-US" i="1" dirty="0"/>
              <a:t>change</a:t>
            </a:r>
            <a:r>
              <a:rPr lang="en-US" i="0" dirty="0"/>
              <a:t> (i.e. the transition) – read the manual!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6105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Generally with disease data we’re working with polygons which present challenges for interpretation</a:t>
            </a:r>
          </a:p>
          <a:p>
            <a:r>
              <a:rPr lang="en-US" dirty="0"/>
              <a:t>Conversely with point data you could extract a consistent buffer that you expect has some biological/epi relevance</a:t>
            </a:r>
          </a:p>
          <a:p>
            <a:r>
              <a:rPr lang="en-US" dirty="0"/>
              <a:t>Extract using </a:t>
            </a:r>
            <a:r>
              <a:rPr lang="en-US" dirty="0" err="1"/>
              <a:t>exactextractr</a:t>
            </a:r>
            <a:endParaRPr lang="en-US" dirty="0"/>
          </a:p>
          <a:p>
            <a:r>
              <a:rPr lang="en-US" dirty="0"/>
              <a:t>Lots of metrics you can derive – what links to the process we’re trying to explore/proxy for/question we’re trying to answer</a:t>
            </a:r>
          </a:p>
          <a:p>
            <a:r>
              <a:rPr lang="en-US" dirty="0"/>
              <a:t>We’ll explore this in a few minutes in the R 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0408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Often a trade off between spatial and temporal resolution (but not always)</a:t>
            </a:r>
          </a:p>
          <a:p>
            <a:r>
              <a:rPr lang="en-US" dirty="0"/>
              <a:t>Broad multi-class: ESACCI; MODIS; COPERNICUS</a:t>
            </a:r>
          </a:p>
          <a:p>
            <a:r>
              <a:rPr lang="en-US" dirty="0"/>
              <a:t>Spatial and temporal detail but thematically restricted: Hansen, Liu </a:t>
            </a:r>
            <a:r>
              <a:rPr lang="en-US" dirty="0" err="1"/>
              <a:t>landsat</a:t>
            </a:r>
            <a:endParaRPr lang="en-US" dirty="0"/>
          </a:p>
          <a:p>
            <a:r>
              <a:rPr lang="en-US" dirty="0"/>
              <a:t>Vegetation indices: EVI/NDVI from COPERNICUS </a:t>
            </a:r>
            <a:r>
              <a:rPr lang="en-US"/>
              <a:t>and MODIS</a:t>
            </a:r>
            <a:endParaRPr lang="en-US" dirty="0"/>
          </a:p>
          <a:p>
            <a:r>
              <a:rPr lang="en-US" dirty="0"/>
              <a:t>Extremely fine-scale but temporally and thematically restricted: Global Urban Footprint (GUF) https://www.dlr.de/eoc/en/desktopdefault.aspx/tabid-9628/16557_read-40454/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8195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Land Use Harmonization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79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a city measured from above</a:t>
            </a:r>
          </a:p>
          <a:p>
            <a:r>
              <a:rPr lang="en-US" dirty="0"/>
              <a:t>If we were classifying coarsely, we might say this land is being used as a “city”</a:t>
            </a:r>
          </a:p>
          <a:p>
            <a:r>
              <a:rPr lang="en-US" dirty="0"/>
              <a:t>If we were classifying more finely, we might differentiate into more specific classes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082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Land Use Harmonization</a:t>
            </a:r>
          </a:p>
          <a:p>
            <a:r>
              <a:rPr lang="en-US" dirty="0"/>
              <a:t>Modelled and important to note some caveats/issues that arise when using these kinds of data – lack of comparability</a:t>
            </a:r>
          </a:p>
          <a:p>
            <a:r>
              <a:rPr lang="en-GB" dirty="0"/>
              <a:t>Uncertainty rarely well quantified and much more difficult to draw future conclusions from than climate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28861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9871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might reflect the land cover, i.e. what features are present on the land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5084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 they might reflect land use – how people are using these areas. However, this is much harder to measure remotely; how would we differentiate the park from the garden from space?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042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Satellite takes images of the earth – these generally represent land cover or a kind of hybrid of land cover and land use – e.g. “city”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224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a simplified pipeline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4882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Cropland cover proxies for agricultural activity but != pasture, land management approach, pesticide input, water management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5942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Cropland cover proxies for agricultural activity but != pasture, land management approach, pesticide input, water management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3810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Forest cover != forest use (and this could matter)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BB4EA8-0CFE-4487-BC9C-FCB90B71669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0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76FEA-6E4E-4A35-ABD4-C04856FB9D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27084E-8C4E-43D7-9CB2-8ED921EE5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F9E2A-86AF-4F73-A93D-AB6BD9263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20653-2BD2-4FD0-A049-46F730FB4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98204-E33C-4891-AE1A-EBCD5351F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4631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3581D-0C25-4C00-B15E-629B5976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300B07-F045-4234-9255-78A3B5DAF3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32959-5034-465B-904C-346DDC20B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65445-821E-4585-96D4-FCEBBF425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041D7-6B92-40E9-A8B7-5F56427B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853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AACADC-D176-4407-B015-AAD2DBEA78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0F8BA-1A79-4DB4-9287-85E8E81BB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D3A812-5370-456F-AC70-17F36F8E7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C870D-3966-4C99-ABD7-4C4C23A19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E370C-9459-47F9-AB4C-0B739DDA3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6950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81109-38B4-4509-94F6-66EE6EEB1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10625-694B-4E05-9D9F-F1C952AD9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96197-16F1-4B01-B4F5-4036DA21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C8577-CCF8-40DC-A0FC-C0EC4DAD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32673-6C02-407F-BABD-C6CDC0D06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4489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EDC71-8F15-4C33-89DD-4ABF55FDF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752C4-9D8F-46F5-AB42-0318CF1E8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EF6BF-1976-4B29-8DAE-5259C2C63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F889C-B135-4F48-9EAD-4AF9A0D0F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31D84-5929-432E-86B9-FC8034B8F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52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61DF-66C2-4B83-A799-7523190A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05598-0E40-4732-B403-9EA7C3928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03DE6-F649-4DF9-9AE1-F35E8D0210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13C2B-C82F-4314-B609-F9624A895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A90D40-8C37-4E4F-8842-A58B672CE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B238D0-29D3-49F0-B279-F90815B3B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517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7C6A0-5213-421D-9052-C9BED08A0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A9AF0-4FCC-45E1-BBB2-AF1488320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4BC143-C6BD-4C6F-BD72-EAA0856AD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92D17-8A10-44E4-A82D-C0561E854A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C894A-1903-4E9E-8EE7-43F5EA9EB9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D1090C-4FF6-4C19-AD68-4DE90C66D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700D0C-7EB0-46E0-A537-DFD370558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1EABE7-F725-41B3-B805-7927C3B7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2381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D96F4-3DA4-4BD9-9368-657E11CFE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A7ADE1-6420-43B1-B278-B17289060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97322D-20BD-49C5-832B-86FA0E047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32804-D9B6-4328-A1DC-9A09F7D68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448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B6ABF-98C9-4F1B-8BC8-D383D6D1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C68B58-7AEB-496D-B3D9-C73BD13D4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861EEF-2B40-436C-A507-0D4368B0B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547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0C206-61BC-4235-AC76-C838B7D2D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16AA6-B05A-4781-9A8B-3C8F628F6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763E2-0AE0-4AE4-B94C-492C196D7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8E20C7-FB0B-4F29-B141-D3B9AEB1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7AB5A8-D2CE-45DD-92B0-05D64A8AB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C5F9D9-B243-480A-8BD3-C5AF2B14E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73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B82AD-E577-466A-BD96-A212A3CC6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D03033-0BC9-4F1D-B650-522A525ED5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33AAF5-AB25-4B7A-B4AF-2CF5F62D18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DF908-73C4-41FE-898F-CF4DE4707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B652F-9466-4713-BB81-324D1CD88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E8FDAB-EFCA-4231-8867-4179DC2C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859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95F8FE-9354-4982-9D8B-E868CFB45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A023CE-5654-41C9-A06C-1F8DAB879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90CBF-D448-44B2-A7B0-7C98B6AE58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9AA4C-62A0-4A19-8408-32D28DD245BC}" type="datetimeFigureOut">
              <a:rPr lang="en-GB" smtClean="0"/>
              <a:t>18/02/2021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999A4-84AB-42D3-AE9F-77FCB52549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2CC39-4F07-43E0-ACD6-6B4014E47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505F7-E7D6-4DFE-871E-F6DADC46CC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968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g"/><Relationship Id="rId4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rygibb/landuse_phid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geo-wiki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geo-wiki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geo-wiki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ree, plant, dark, forest&#10;&#10;Description automatically generated">
            <a:extLst>
              <a:ext uri="{FF2B5EF4-FFF2-40B4-BE49-F238E27FC236}">
                <a16:creationId xmlns:a16="http://schemas.microsoft.com/office/drawing/2014/main" id="{8BE82E1A-4795-4C30-8EED-28BEE7797A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584"/>
            <a:ext cx="12465934" cy="72371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0967" y="2692399"/>
            <a:ext cx="9144000" cy="14732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5000" b="1" dirty="0">
                <a:solidFill>
                  <a:schemeClr val="accent1">
                    <a:lumMod val="50000"/>
                  </a:schemeClr>
                </a:solidFill>
              </a:rPr>
              <a:t>Land cover-land use data for infectious disease modelling</a:t>
            </a:r>
            <a:endParaRPr lang="en-GB" sz="50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341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-79193"/>
            <a:ext cx="11471670" cy="1293844"/>
          </a:xfrm>
        </p:spPr>
        <p:txBody>
          <a:bodyPr>
            <a:no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Earth observation satellites generally measure land </a:t>
            </a:r>
            <a:r>
              <a:rPr lang="en-US" sz="3500" i="1" dirty="0">
                <a:solidFill>
                  <a:schemeClr val="accent1">
                    <a:lumMod val="50000"/>
                  </a:schemeClr>
                </a:solidFill>
              </a:rPr>
              <a:t>cover</a:t>
            </a:r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 –</a:t>
            </a:r>
            <a:br>
              <a:rPr lang="en-US" sz="35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 in </a:t>
            </a:r>
            <a:r>
              <a:rPr lang="en-US" sz="3500" u="sng" dirty="0">
                <a:solidFill>
                  <a:schemeClr val="accent1">
                    <a:lumMod val="50000"/>
                  </a:schemeClr>
                </a:solidFill>
              </a:rPr>
              <a:t>some</a:t>
            </a:r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 cases this can be used as a proxy for land </a:t>
            </a:r>
            <a:r>
              <a:rPr lang="en-US" sz="3500" i="1" dirty="0">
                <a:solidFill>
                  <a:schemeClr val="accent1">
                    <a:lumMod val="50000"/>
                  </a:schemeClr>
                </a:solidFill>
              </a:rPr>
              <a:t>use</a:t>
            </a:r>
            <a:endParaRPr lang="en-GB" sz="35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275CC51-D4A4-4AC0-A6FE-C114AC3B8644}"/>
              </a:ext>
            </a:extLst>
          </p:cNvPr>
          <p:cNvSpPr txBox="1">
            <a:spLocks/>
          </p:cNvSpPr>
          <p:nvPr/>
        </p:nvSpPr>
        <p:spPr>
          <a:xfrm>
            <a:off x="527806" y="1471568"/>
            <a:ext cx="470411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Nigeria forest (2018 ESA-CCI)</a:t>
            </a:r>
            <a:endParaRPr lang="en-GB" sz="2500" i="1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4F2340D-1860-40C7-A6F3-1FFAD6F12761}"/>
              </a:ext>
            </a:extLst>
          </p:cNvPr>
          <p:cNvSpPr txBox="1">
            <a:spLocks/>
          </p:cNvSpPr>
          <p:nvPr/>
        </p:nvSpPr>
        <p:spPr>
          <a:xfrm>
            <a:off x="6516215" y="2054082"/>
            <a:ext cx="4836380" cy="11368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rgbClr val="C00000"/>
                </a:solidFill>
              </a:rPr>
              <a:t>What about selective logging, agroforestry,  hunting pressure, timber plantations?</a:t>
            </a:r>
            <a:endParaRPr lang="en-GB" sz="2500" i="1" dirty="0">
              <a:solidFill>
                <a:srgbClr val="C00000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6A63891-65C3-4CE8-854E-771DA0BDA6EB}"/>
              </a:ext>
            </a:extLst>
          </p:cNvPr>
          <p:cNvGrpSpPr/>
          <p:nvPr/>
        </p:nvGrpSpPr>
        <p:grpSpPr>
          <a:xfrm>
            <a:off x="-13496" y="5238974"/>
            <a:ext cx="12192000" cy="1619026"/>
            <a:chOff x="1" y="4574721"/>
            <a:chExt cx="12192000" cy="228327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3853CDB-94CB-4F77-93D0-2847C369C55B}"/>
                </a:ext>
              </a:extLst>
            </p:cNvPr>
            <p:cNvGrpSpPr/>
            <p:nvPr/>
          </p:nvGrpSpPr>
          <p:grpSpPr>
            <a:xfrm>
              <a:off x="1" y="4574722"/>
              <a:ext cx="10134599" cy="2283277"/>
              <a:chOff x="0" y="4049486"/>
              <a:chExt cx="12465923" cy="2808514"/>
            </a:xfrm>
          </p:grpSpPr>
          <p:pic>
            <p:nvPicPr>
              <p:cNvPr id="18" name="Picture 17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665C9C57-FA99-415C-8A56-59434E7FE0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0" y="4167051"/>
                <a:ext cx="6115793" cy="2690949"/>
              </a:xfrm>
              <a:prstGeom prst="rect">
                <a:avLst/>
              </a:prstGeom>
            </p:spPr>
          </p:pic>
          <p:pic>
            <p:nvPicPr>
              <p:cNvPr id="19" name="Picture 18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66C9AAEA-2DBF-4320-BE0C-C3D4FD1EAB5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6082937" y="4049486"/>
                <a:ext cx="6382986" cy="2808514"/>
              </a:xfrm>
              <a:prstGeom prst="rect">
                <a:avLst/>
              </a:prstGeom>
            </p:spPr>
          </p:pic>
        </p:grpSp>
        <p:pic>
          <p:nvPicPr>
            <p:cNvPr id="17" name="Picture 16" descr="A picture containing plant&#10;&#10;Description automatically generated">
              <a:extLst>
                <a:ext uri="{FF2B5EF4-FFF2-40B4-BE49-F238E27FC236}">
                  <a16:creationId xmlns:a16="http://schemas.microsoft.com/office/drawing/2014/main" id="{59D0E315-EC50-4255-9E9F-E83DBF9DB3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000" r="60353" b="10000"/>
            <a:stretch/>
          </p:blipFill>
          <p:spPr>
            <a:xfrm>
              <a:off x="10134601" y="4574721"/>
              <a:ext cx="2057400" cy="2283277"/>
            </a:xfrm>
            <a:prstGeom prst="rect">
              <a:avLst/>
            </a:prstGeom>
          </p:spPr>
        </p:pic>
      </p:grp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8E729514-85C8-473C-AB57-3B09312C48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2" b="12696"/>
          <a:stretch/>
        </p:blipFill>
        <p:spPr>
          <a:xfrm>
            <a:off x="688798" y="2279872"/>
            <a:ext cx="4714645" cy="302687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24A28E56-3A79-43C1-8DDD-D0490DB2C98A}"/>
              </a:ext>
            </a:extLst>
          </p:cNvPr>
          <p:cNvGrpSpPr/>
          <p:nvPr/>
        </p:nvGrpSpPr>
        <p:grpSpPr>
          <a:xfrm>
            <a:off x="8151377" y="4596645"/>
            <a:ext cx="4704110" cy="935455"/>
            <a:chOff x="6516215" y="3886640"/>
            <a:chExt cx="4704110" cy="93545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04F7CC2-B1DC-456B-BF15-E0F3D9B38E03}"/>
                </a:ext>
              </a:extLst>
            </p:cNvPr>
            <p:cNvSpPr/>
            <p:nvPr/>
          </p:nvSpPr>
          <p:spPr>
            <a:xfrm>
              <a:off x="7582624" y="4452763"/>
              <a:ext cx="270356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/>
                <a:t>https://www.geo-wiki.org/</a:t>
              </a:r>
            </a:p>
          </p:txBody>
        </p:sp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476A2657-3ABA-49F1-8767-7234696FCD6C}"/>
                </a:ext>
              </a:extLst>
            </p:cNvPr>
            <p:cNvSpPr txBox="1">
              <a:spLocks/>
            </p:cNvSpPr>
            <p:nvPr/>
          </p:nvSpPr>
          <p:spPr>
            <a:xfrm>
              <a:off x="6516215" y="3886640"/>
              <a:ext cx="4704110" cy="685801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5000" dirty="0"/>
                <a:t>Geo-Wiki</a:t>
              </a:r>
              <a:endParaRPr lang="en-GB" sz="50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40747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053" y="102864"/>
            <a:ext cx="11471670" cy="685801"/>
          </a:xfrm>
        </p:spPr>
        <p:txBody>
          <a:bodyPr>
            <a:norm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Three axes of land cover data resolution</a:t>
            </a:r>
            <a:endParaRPr lang="en-GB" sz="35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4DCA2EC-F847-410A-A082-935C5D335228}"/>
              </a:ext>
            </a:extLst>
          </p:cNvPr>
          <p:cNvGrpSpPr/>
          <p:nvPr/>
        </p:nvGrpSpPr>
        <p:grpSpPr>
          <a:xfrm>
            <a:off x="392773" y="2734483"/>
            <a:ext cx="1687632" cy="1727813"/>
            <a:chOff x="521991" y="2143146"/>
            <a:chExt cx="1687632" cy="1727813"/>
          </a:xfrm>
        </p:grpSpPr>
        <p:pic>
          <p:nvPicPr>
            <p:cNvPr id="13" name="Picture 12" descr="A picture containing swimming, ocean floor&#10;&#10;Description automatically generated">
              <a:extLst>
                <a:ext uri="{FF2B5EF4-FFF2-40B4-BE49-F238E27FC236}">
                  <a16:creationId xmlns:a16="http://schemas.microsoft.com/office/drawing/2014/main" id="{355AC321-AD45-4C82-85CE-D6F8236951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24" r="17118"/>
            <a:stretch/>
          </p:blipFill>
          <p:spPr>
            <a:xfrm>
              <a:off x="521991" y="2143146"/>
              <a:ext cx="1687628" cy="172781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7426CDD-62FB-4394-BC78-671A03C1293D}"/>
                </a:ext>
              </a:extLst>
            </p:cNvPr>
            <p:cNvGrpSpPr/>
            <p:nvPr/>
          </p:nvGrpSpPr>
          <p:grpSpPr>
            <a:xfrm>
              <a:off x="521991" y="2143146"/>
              <a:ext cx="1687632" cy="1727812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613AA127-D12D-43A2-AA59-127AB03039BD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1B7654E-8104-4363-B95D-D0FEC5DF3313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41040F0-6314-4F51-8246-DF939BA90F76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A873497-41B2-4C13-8504-BAB9BBE8C539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AD0CE2F-0253-4AA5-85A9-E733DC5D473D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2E004AD3-3375-4DCD-B201-84451340C40F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CF534F3-8D12-4AAC-B2E3-E1FBCB2CD53C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AA62F71-AD33-41B4-8E3A-0E23BD158E61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B9A15477-F887-40C8-8D31-AE3781C1F59B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97669DD5-CCE3-4B3D-A686-60D54075F727}"/>
              </a:ext>
            </a:extLst>
          </p:cNvPr>
          <p:cNvGrpSpPr/>
          <p:nvPr/>
        </p:nvGrpSpPr>
        <p:grpSpPr>
          <a:xfrm>
            <a:off x="2375592" y="2751006"/>
            <a:ext cx="1659788" cy="1699425"/>
            <a:chOff x="4904902" y="1855176"/>
            <a:chExt cx="1659788" cy="1699425"/>
          </a:xfrm>
        </p:grpSpPr>
        <p:pic>
          <p:nvPicPr>
            <p:cNvPr id="14" name="Picture 13" descr="A picture containing swimming, ocean floor&#10;&#10;Description automatically generated">
              <a:extLst>
                <a:ext uri="{FF2B5EF4-FFF2-40B4-BE49-F238E27FC236}">
                  <a16:creationId xmlns:a16="http://schemas.microsoft.com/office/drawing/2014/main" id="{DDFE8670-9D81-4143-A508-9BFB4DB69F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24" r="17118"/>
            <a:stretch/>
          </p:blipFill>
          <p:spPr>
            <a:xfrm>
              <a:off x="4904906" y="1855177"/>
              <a:ext cx="1659784" cy="169930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2455B65-213E-4AAF-A1DE-EDE0FED21752}"/>
                </a:ext>
              </a:extLst>
            </p:cNvPr>
            <p:cNvGrpSpPr/>
            <p:nvPr/>
          </p:nvGrpSpPr>
          <p:grpSpPr>
            <a:xfrm>
              <a:off x="4904902" y="1855176"/>
              <a:ext cx="829894" cy="849653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9EE840F-BD60-48D5-BDFA-C03C5EFF5E0A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10CCC60-DA91-4556-AB55-D04AD630E8ED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408AED8-AF08-43BF-828A-4666C757E21F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B6720CC-2A25-48FF-9F2A-5B89F5AFCDE4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262A47F-63E5-4B8D-BD44-95846858A2D1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DF87F18-017D-430F-A975-3F027291DBF6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53DAD20-EE35-4A5E-8229-FB8206C50873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DA4E467-BB1C-470A-9225-9477E2AB3915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CF1BD22A-E85E-4884-88D9-7873B9784527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92775525-E2C8-4E9E-8522-EFF18D085055}"/>
                </a:ext>
              </a:extLst>
            </p:cNvPr>
            <p:cNvGrpSpPr/>
            <p:nvPr/>
          </p:nvGrpSpPr>
          <p:grpSpPr>
            <a:xfrm>
              <a:off x="5733536" y="1855176"/>
              <a:ext cx="829894" cy="849653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14600807-6AE0-4FE5-AE28-F15786BB4FDE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C23FACFD-D363-4F90-AE3F-CC3E3FC7751E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F8B10A99-5B90-4E7E-A156-E8A60E8442DD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7A16A0F0-C72F-4F24-A4B3-E0A892DD9023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372FD82-DCB5-44BA-B855-606E008C17AE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14035E39-E833-40E2-A5D2-0C704949518D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B1A84120-952E-4DD3-909F-40CCDB0AD1DC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2CCC07F0-E5BA-406E-8D1B-D686E453E0C6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CC3CCDD8-4979-4E8D-8C69-7B9728B29ECF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735F7BE-941D-4517-BC0D-B0235B56B629}"/>
                </a:ext>
              </a:extLst>
            </p:cNvPr>
            <p:cNvGrpSpPr/>
            <p:nvPr/>
          </p:nvGrpSpPr>
          <p:grpSpPr>
            <a:xfrm>
              <a:off x="4904902" y="2704948"/>
              <a:ext cx="829894" cy="849653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40B1F4CB-8E02-4FA1-9665-53A344C5F392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93004E82-7454-49B1-945E-402AB6B8B34D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3268331E-F9CC-4328-8176-171ADB96B362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790C43E3-392C-48EF-897A-E203B4B1F083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059A197D-5022-4160-8ACA-56F587799840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80C7762-E5B1-40F2-8F59-C999904637FB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EFAFEE20-BA33-4871-B87E-EA679385BE7D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0E2FDF99-3AA2-4F7E-9876-E577C6D2D985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A6E72D44-025E-4FA9-9D2B-A567EABB3B88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B127DEAB-0CD6-40EF-99CE-F9A80D856A6A}"/>
                </a:ext>
              </a:extLst>
            </p:cNvPr>
            <p:cNvGrpSpPr/>
            <p:nvPr/>
          </p:nvGrpSpPr>
          <p:grpSpPr>
            <a:xfrm>
              <a:off x="5733536" y="2704829"/>
              <a:ext cx="829894" cy="849653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9049FA8-9382-4E53-B962-5A2504D2C163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7A9D79E6-80BC-4CA8-830F-8111B6DEA409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75C1A6AC-3E7A-446A-8A68-BA292A16D9C3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BA0ACB6-26BC-4204-9892-776FF7557C09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08D204E7-027C-4447-BE0E-BF5990A1A3E9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AAB523D0-7853-4E5C-997D-51DCD6AB131B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DD8346F-95E6-489C-81D0-8D72CB5609B9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B8BF6F9E-9370-4F7D-A436-54FB145F1A5C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56668FCA-1F04-49F8-95AA-1BC3ADDF836C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562DCF8E-2874-4855-B53D-2B8AD4236393}"/>
              </a:ext>
            </a:extLst>
          </p:cNvPr>
          <p:cNvGrpSpPr/>
          <p:nvPr/>
        </p:nvGrpSpPr>
        <p:grpSpPr>
          <a:xfrm>
            <a:off x="8095106" y="2739904"/>
            <a:ext cx="1659788" cy="1699425"/>
            <a:chOff x="4904902" y="1855176"/>
            <a:chExt cx="1659788" cy="1699425"/>
          </a:xfrm>
          <a:solidFill>
            <a:srgbClr val="000000">
              <a:alpha val="38824"/>
            </a:srgbClr>
          </a:solidFill>
        </p:grpSpPr>
        <p:pic>
          <p:nvPicPr>
            <p:cNvPr id="257" name="Picture 256" descr="A picture containing swimming, ocean floor&#10;&#10;Description automatically generated">
              <a:extLst>
                <a:ext uri="{FF2B5EF4-FFF2-40B4-BE49-F238E27FC236}">
                  <a16:creationId xmlns:a16="http://schemas.microsoft.com/office/drawing/2014/main" id="{A7CD8229-6FF5-427A-8C07-07140095F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24" r="17118"/>
            <a:stretch/>
          </p:blipFill>
          <p:spPr>
            <a:xfrm>
              <a:off x="4904906" y="1855177"/>
              <a:ext cx="1659784" cy="169930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</p:pic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28F8F42B-9DB8-4FFC-807C-5181613AB030}"/>
                </a:ext>
              </a:extLst>
            </p:cNvPr>
            <p:cNvGrpSpPr/>
            <p:nvPr/>
          </p:nvGrpSpPr>
          <p:grpSpPr>
            <a:xfrm>
              <a:off x="4904902" y="1855176"/>
              <a:ext cx="829894" cy="849653"/>
              <a:chOff x="567158" y="2639029"/>
              <a:chExt cx="968572" cy="991632"/>
            </a:xfrm>
            <a:grpFill/>
          </p:grpSpPr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538F801F-FD64-4BF8-A1E1-CF70160ACC6D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0" name="Rectangle 289">
                <a:extLst>
                  <a:ext uri="{FF2B5EF4-FFF2-40B4-BE49-F238E27FC236}">
                    <a16:creationId xmlns:a16="http://schemas.microsoft.com/office/drawing/2014/main" id="{4C2F5844-2C64-4CF7-AC2B-DEBA4D8CC0F1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A71C528E-C537-420E-BAE8-2EE9C26887E8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id="{AE30A579-D7E0-4220-9523-4A1F2DFC65BD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3" name="Rectangle 292">
                <a:extLst>
                  <a:ext uri="{FF2B5EF4-FFF2-40B4-BE49-F238E27FC236}">
                    <a16:creationId xmlns:a16="http://schemas.microsoft.com/office/drawing/2014/main" id="{C22D85B1-BA1C-4D62-9DF9-F06AF38F1B7E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4" name="Rectangle 293">
                <a:extLst>
                  <a:ext uri="{FF2B5EF4-FFF2-40B4-BE49-F238E27FC236}">
                    <a16:creationId xmlns:a16="http://schemas.microsoft.com/office/drawing/2014/main" id="{3E2018F0-8CCA-439E-8737-D2F399ECBEC9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6B1CA5BE-C041-45E0-AB02-45817D9C3A23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6" name="Rectangle 295">
                <a:extLst>
                  <a:ext uri="{FF2B5EF4-FFF2-40B4-BE49-F238E27FC236}">
                    <a16:creationId xmlns:a16="http://schemas.microsoft.com/office/drawing/2014/main" id="{BD86A589-8715-4CB5-B120-61DE169D9B16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D80C8BAE-028A-4870-9D3F-ABBA5BFBCF54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0C99AED5-3A52-43A7-A9CA-98F1EE5F01FD}"/>
                </a:ext>
              </a:extLst>
            </p:cNvPr>
            <p:cNvGrpSpPr/>
            <p:nvPr/>
          </p:nvGrpSpPr>
          <p:grpSpPr>
            <a:xfrm>
              <a:off x="5733536" y="1855176"/>
              <a:ext cx="829894" cy="849653"/>
              <a:chOff x="567158" y="2639029"/>
              <a:chExt cx="968572" cy="991632"/>
            </a:xfrm>
            <a:grpFill/>
          </p:grpSpPr>
          <p:sp>
            <p:nvSpPr>
              <p:cNvPr id="280" name="Rectangle 279">
                <a:extLst>
                  <a:ext uri="{FF2B5EF4-FFF2-40B4-BE49-F238E27FC236}">
                    <a16:creationId xmlns:a16="http://schemas.microsoft.com/office/drawing/2014/main" id="{A75D2447-6C51-4EC6-947A-CDB35D8C35B4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1" name="Rectangle 280">
                <a:extLst>
                  <a:ext uri="{FF2B5EF4-FFF2-40B4-BE49-F238E27FC236}">
                    <a16:creationId xmlns:a16="http://schemas.microsoft.com/office/drawing/2014/main" id="{A6B5E2BB-6929-404A-BEAF-3290220136A5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2" name="Rectangle 281">
                <a:extLst>
                  <a:ext uri="{FF2B5EF4-FFF2-40B4-BE49-F238E27FC236}">
                    <a16:creationId xmlns:a16="http://schemas.microsoft.com/office/drawing/2014/main" id="{9056D1BF-8570-4344-BF5B-A2F685BAC084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1D92F61A-8C93-41E4-B255-79EB69C2D9E6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id="{C6E8A34D-5AF7-42B6-92EF-541A7DDF2CE8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5" name="Rectangle 284">
                <a:extLst>
                  <a:ext uri="{FF2B5EF4-FFF2-40B4-BE49-F238E27FC236}">
                    <a16:creationId xmlns:a16="http://schemas.microsoft.com/office/drawing/2014/main" id="{E107A335-A474-4390-A0D3-C1036D9E6728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6" name="Rectangle 285">
                <a:extLst>
                  <a:ext uri="{FF2B5EF4-FFF2-40B4-BE49-F238E27FC236}">
                    <a16:creationId xmlns:a16="http://schemas.microsoft.com/office/drawing/2014/main" id="{8F11E998-6F4F-49E6-8106-55BE508BCCE4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199344DE-016F-4294-B957-A66133B60FAC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8" name="Rectangle 287">
                <a:extLst>
                  <a:ext uri="{FF2B5EF4-FFF2-40B4-BE49-F238E27FC236}">
                    <a16:creationId xmlns:a16="http://schemas.microsoft.com/office/drawing/2014/main" id="{E184C36B-E91F-406F-9E8A-D6AA1C25D1CD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CC6102C9-F7B1-4F4F-9FC4-32B38C835423}"/>
                </a:ext>
              </a:extLst>
            </p:cNvPr>
            <p:cNvGrpSpPr/>
            <p:nvPr/>
          </p:nvGrpSpPr>
          <p:grpSpPr>
            <a:xfrm>
              <a:off x="4904902" y="2704948"/>
              <a:ext cx="829894" cy="849653"/>
              <a:chOff x="567158" y="2639029"/>
              <a:chExt cx="968572" cy="991632"/>
            </a:xfrm>
            <a:grpFill/>
          </p:grpSpPr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2CC26312-D7DF-4430-A784-B8EAA8AAD7E3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2" name="Rectangle 271">
                <a:extLst>
                  <a:ext uri="{FF2B5EF4-FFF2-40B4-BE49-F238E27FC236}">
                    <a16:creationId xmlns:a16="http://schemas.microsoft.com/office/drawing/2014/main" id="{A34927A4-D75D-4EC9-AF52-9B41153EBD25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D35B2606-5A2A-43DE-93E4-DA99C8474133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F702BA67-93B7-4AEA-9804-ACE2C37B4B17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5" name="Rectangle 274">
                <a:extLst>
                  <a:ext uri="{FF2B5EF4-FFF2-40B4-BE49-F238E27FC236}">
                    <a16:creationId xmlns:a16="http://schemas.microsoft.com/office/drawing/2014/main" id="{4726B6B2-9846-4FC5-A94F-B40485FFEECF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5261649E-994F-44AC-BF4B-B71D61E56D2E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7" name="Rectangle 276">
                <a:extLst>
                  <a:ext uri="{FF2B5EF4-FFF2-40B4-BE49-F238E27FC236}">
                    <a16:creationId xmlns:a16="http://schemas.microsoft.com/office/drawing/2014/main" id="{6F1E0271-5ECE-4453-B57D-21866C00FB7F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8" name="Rectangle 277">
                <a:extLst>
                  <a:ext uri="{FF2B5EF4-FFF2-40B4-BE49-F238E27FC236}">
                    <a16:creationId xmlns:a16="http://schemas.microsoft.com/office/drawing/2014/main" id="{E1DF0551-6C63-4185-9B14-7E6F59B3D508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348CE96A-3AB2-4696-ADC4-A04AFEC3A112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9E172361-8547-48F7-AB27-6D4B1F5C38C0}"/>
                </a:ext>
              </a:extLst>
            </p:cNvPr>
            <p:cNvGrpSpPr/>
            <p:nvPr/>
          </p:nvGrpSpPr>
          <p:grpSpPr>
            <a:xfrm>
              <a:off x="5733536" y="2704829"/>
              <a:ext cx="829894" cy="849653"/>
              <a:chOff x="567158" y="2639029"/>
              <a:chExt cx="968572" cy="991632"/>
            </a:xfrm>
            <a:grpFill/>
          </p:grpSpPr>
          <p:sp>
            <p:nvSpPr>
              <p:cNvPr id="262" name="Rectangle 261">
                <a:extLst>
                  <a:ext uri="{FF2B5EF4-FFF2-40B4-BE49-F238E27FC236}">
                    <a16:creationId xmlns:a16="http://schemas.microsoft.com/office/drawing/2014/main" id="{293732DC-945D-4DF8-B3D8-1591F07D5BF4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D3CA4DC0-CC87-4E42-B3E0-6D654782AC94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4" name="Rectangle 263">
                <a:extLst>
                  <a:ext uri="{FF2B5EF4-FFF2-40B4-BE49-F238E27FC236}">
                    <a16:creationId xmlns:a16="http://schemas.microsoft.com/office/drawing/2014/main" id="{F038B97A-113D-491F-A23C-89481C3DDD59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EF883707-FD25-4B0D-8466-73ACA22C5954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45067714-10DA-46A5-80C0-439A1DE67473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22E89BE8-C079-4558-A139-FCED46A9A6B5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85512F78-A060-4E30-8582-BAFD0D7A29D2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3BF4E140-1360-4F6E-A617-CED0F27B6A8D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9708ED4C-C098-4B25-B5EE-4618237DEF0D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C46E61C7-1871-4FD2-B0FD-B883D99132F0}"/>
              </a:ext>
            </a:extLst>
          </p:cNvPr>
          <p:cNvGrpSpPr/>
          <p:nvPr/>
        </p:nvGrpSpPr>
        <p:grpSpPr>
          <a:xfrm>
            <a:off x="10065670" y="2739785"/>
            <a:ext cx="1659788" cy="1699425"/>
            <a:chOff x="4904902" y="1855176"/>
            <a:chExt cx="1659788" cy="1699425"/>
          </a:xfrm>
          <a:solidFill>
            <a:srgbClr val="000000">
              <a:alpha val="38824"/>
            </a:srgbClr>
          </a:solidFill>
        </p:grpSpPr>
        <p:pic>
          <p:nvPicPr>
            <p:cNvPr id="299" name="Picture 298" descr="A picture containing swimming, ocean floor&#10;&#10;Description automatically generated">
              <a:extLst>
                <a:ext uri="{FF2B5EF4-FFF2-40B4-BE49-F238E27FC236}">
                  <a16:creationId xmlns:a16="http://schemas.microsoft.com/office/drawing/2014/main" id="{EBF07973-ABC1-4324-BF8C-0EFE2D19E7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24" r="17118"/>
            <a:stretch/>
          </p:blipFill>
          <p:spPr>
            <a:xfrm>
              <a:off x="4904906" y="1855177"/>
              <a:ext cx="1659784" cy="169930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</p:pic>
        <p:grpSp>
          <p:nvGrpSpPr>
            <p:cNvPr id="300" name="Group 299">
              <a:extLst>
                <a:ext uri="{FF2B5EF4-FFF2-40B4-BE49-F238E27FC236}">
                  <a16:creationId xmlns:a16="http://schemas.microsoft.com/office/drawing/2014/main" id="{B514F781-B54F-49D4-98FC-4FB36F72E70D}"/>
                </a:ext>
              </a:extLst>
            </p:cNvPr>
            <p:cNvGrpSpPr/>
            <p:nvPr/>
          </p:nvGrpSpPr>
          <p:grpSpPr>
            <a:xfrm>
              <a:off x="4904902" y="1855176"/>
              <a:ext cx="829894" cy="849653"/>
              <a:chOff x="567158" y="2639029"/>
              <a:chExt cx="968572" cy="991632"/>
            </a:xfrm>
            <a:grpFill/>
          </p:grpSpPr>
          <p:sp>
            <p:nvSpPr>
              <p:cNvPr id="331" name="Rectangle 330">
                <a:extLst>
                  <a:ext uri="{FF2B5EF4-FFF2-40B4-BE49-F238E27FC236}">
                    <a16:creationId xmlns:a16="http://schemas.microsoft.com/office/drawing/2014/main" id="{FDB09A2D-927E-4C92-80D7-980AACD7B359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2" name="Rectangle 331">
                <a:extLst>
                  <a:ext uri="{FF2B5EF4-FFF2-40B4-BE49-F238E27FC236}">
                    <a16:creationId xmlns:a16="http://schemas.microsoft.com/office/drawing/2014/main" id="{4A7E873F-C961-4E07-9955-06D9E303A02E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3" name="Rectangle 332">
                <a:extLst>
                  <a:ext uri="{FF2B5EF4-FFF2-40B4-BE49-F238E27FC236}">
                    <a16:creationId xmlns:a16="http://schemas.microsoft.com/office/drawing/2014/main" id="{BC71B169-4FF1-4365-AEB6-B6F5A424C4C5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4" name="Rectangle 333">
                <a:extLst>
                  <a:ext uri="{FF2B5EF4-FFF2-40B4-BE49-F238E27FC236}">
                    <a16:creationId xmlns:a16="http://schemas.microsoft.com/office/drawing/2014/main" id="{13530019-FAFE-4438-B183-841078A0DCDF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0A0E477F-05BE-4005-ABF1-74BFD1B33B9E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6" name="Rectangle 335">
                <a:extLst>
                  <a:ext uri="{FF2B5EF4-FFF2-40B4-BE49-F238E27FC236}">
                    <a16:creationId xmlns:a16="http://schemas.microsoft.com/office/drawing/2014/main" id="{676557B9-0F13-49BF-AEE2-ED1A6CFE736F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34BCADC0-120C-4C9F-8AFE-0508FD2A14EB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CD6C5916-2346-4318-9D3E-752025BB9B53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9" name="Rectangle 338">
                <a:extLst>
                  <a:ext uri="{FF2B5EF4-FFF2-40B4-BE49-F238E27FC236}">
                    <a16:creationId xmlns:a16="http://schemas.microsoft.com/office/drawing/2014/main" id="{1F09704D-42E5-4010-ABC9-84C18C91CCB7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1" name="Group 300">
              <a:extLst>
                <a:ext uri="{FF2B5EF4-FFF2-40B4-BE49-F238E27FC236}">
                  <a16:creationId xmlns:a16="http://schemas.microsoft.com/office/drawing/2014/main" id="{3A0AD581-79DF-4F01-B0DF-F6AF94A5EA82}"/>
                </a:ext>
              </a:extLst>
            </p:cNvPr>
            <p:cNvGrpSpPr/>
            <p:nvPr/>
          </p:nvGrpSpPr>
          <p:grpSpPr>
            <a:xfrm>
              <a:off x="5733536" y="1855176"/>
              <a:ext cx="829894" cy="849653"/>
              <a:chOff x="567158" y="2639029"/>
              <a:chExt cx="968572" cy="991632"/>
            </a:xfrm>
            <a:grpFill/>
          </p:grpSpPr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14F0458D-5304-4C9D-ADFB-3ED2EFBD560A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673FE3D2-2A9E-43C8-A7AD-FE7E1A5FD684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43C92409-3A00-4642-8DC1-685F6A7B1DC8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25" name="Rectangle 324">
                <a:extLst>
                  <a:ext uri="{FF2B5EF4-FFF2-40B4-BE49-F238E27FC236}">
                    <a16:creationId xmlns:a16="http://schemas.microsoft.com/office/drawing/2014/main" id="{642B5FD9-D347-49ED-BF5E-7460D15474EF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6" name="Rectangle 325">
                <a:extLst>
                  <a:ext uri="{FF2B5EF4-FFF2-40B4-BE49-F238E27FC236}">
                    <a16:creationId xmlns:a16="http://schemas.microsoft.com/office/drawing/2014/main" id="{9ED8C9A5-C09F-4020-9D34-4680C9D22126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62E70B5F-6BC2-4D2D-A8E2-8D4886672BC2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8" name="Rectangle 327">
                <a:extLst>
                  <a:ext uri="{FF2B5EF4-FFF2-40B4-BE49-F238E27FC236}">
                    <a16:creationId xmlns:a16="http://schemas.microsoft.com/office/drawing/2014/main" id="{D0D24CE3-8009-4701-869F-CD4257C3C03F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9" name="Rectangle 328">
                <a:extLst>
                  <a:ext uri="{FF2B5EF4-FFF2-40B4-BE49-F238E27FC236}">
                    <a16:creationId xmlns:a16="http://schemas.microsoft.com/office/drawing/2014/main" id="{1CE68DF1-1C58-42F1-83CA-65AC04E46241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0" name="Rectangle 329">
                <a:extLst>
                  <a:ext uri="{FF2B5EF4-FFF2-40B4-BE49-F238E27FC236}">
                    <a16:creationId xmlns:a16="http://schemas.microsoft.com/office/drawing/2014/main" id="{74BDCA71-D447-4060-9BFA-8B963E10E998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2" name="Group 301">
              <a:extLst>
                <a:ext uri="{FF2B5EF4-FFF2-40B4-BE49-F238E27FC236}">
                  <a16:creationId xmlns:a16="http://schemas.microsoft.com/office/drawing/2014/main" id="{3EF3443E-633A-434C-9942-6DB87F0D83EA}"/>
                </a:ext>
              </a:extLst>
            </p:cNvPr>
            <p:cNvGrpSpPr/>
            <p:nvPr/>
          </p:nvGrpSpPr>
          <p:grpSpPr>
            <a:xfrm>
              <a:off x="4904902" y="2704948"/>
              <a:ext cx="829894" cy="849653"/>
              <a:chOff x="567158" y="2639029"/>
              <a:chExt cx="968572" cy="991632"/>
            </a:xfrm>
            <a:grpFill/>
          </p:grpSpPr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894E106C-38FA-4DC3-827D-690A236B54F0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9169A1C9-C67C-491B-B277-E76472357405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D1A53020-C637-4642-B73F-4EB5B0AE0A83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6E3E26B2-1875-4250-80C6-CBF2ACCC25A3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8E967E5D-89D4-42A2-BB2D-2A75E1AF032E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51C0B7D3-F066-45B2-9434-679AA0E3FE80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9" name="Rectangle 318">
                <a:extLst>
                  <a:ext uri="{FF2B5EF4-FFF2-40B4-BE49-F238E27FC236}">
                    <a16:creationId xmlns:a16="http://schemas.microsoft.com/office/drawing/2014/main" id="{178BA16F-DC6F-4F11-A56E-4CD46BA4E046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12238A67-6077-4664-BC99-D8DED94D7839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04DBF73E-563A-45F5-BA13-1E159381BB17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3" name="Group 302">
              <a:extLst>
                <a:ext uri="{FF2B5EF4-FFF2-40B4-BE49-F238E27FC236}">
                  <a16:creationId xmlns:a16="http://schemas.microsoft.com/office/drawing/2014/main" id="{7B69F6F9-9277-4C72-8F27-DBFD9DAAD507}"/>
                </a:ext>
              </a:extLst>
            </p:cNvPr>
            <p:cNvGrpSpPr/>
            <p:nvPr/>
          </p:nvGrpSpPr>
          <p:grpSpPr>
            <a:xfrm>
              <a:off x="5733536" y="2704829"/>
              <a:ext cx="829894" cy="849653"/>
              <a:chOff x="567158" y="2639029"/>
              <a:chExt cx="968572" cy="991632"/>
            </a:xfrm>
            <a:grpFill/>
          </p:grpSpPr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995118D5-5667-4559-812E-723D467885AC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94160B01-7356-4A4A-8808-9CA86FE41AA0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12C9F98E-617D-49DA-9D09-C6385B94BEE3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77773BA8-ECBA-46CD-9BB1-8D37B3866FC6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9AB5ACB9-29A7-4894-9AF8-F445860C068B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A5B1C061-368B-4402-B3B7-8A36D367CEA0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F1989ACD-3A36-49B2-9B79-BA41857CEAD9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FA5BF067-E10E-4429-A843-699BB099C878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EA563FE9-A225-4E58-924D-A7C5E13A1A53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40" name="Title 1">
            <a:extLst>
              <a:ext uri="{FF2B5EF4-FFF2-40B4-BE49-F238E27FC236}">
                <a16:creationId xmlns:a16="http://schemas.microsoft.com/office/drawing/2014/main" id="{E88037DF-5B5A-4E8E-9866-EE1BF77D1F08}"/>
              </a:ext>
            </a:extLst>
          </p:cNvPr>
          <p:cNvSpPr txBox="1">
            <a:spLocks/>
          </p:cNvSpPr>
          <p:nvPr/>
        </p:nvSpPr>
        <p:spPr>
          <a:xfrm>
            <a:off x="-111719" y="1810099"/>
            <a:ext cx="470411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/>
              <a:t>Spatial</a:t>
            </a:r>
            <a:endParaRPr lang="en-GB" sz="3000" b="1" i="1" dirty="0"/>
          </a:p>
        </p:txBody>
      </p:sp>
      <p:sp>
        <p:nvSpPr>
          <p:cNvPr id="341" name="Title 1">
            <a:extLst>
              <a:ext uri="{FF2B5EF4-FFF2-40B4-BE49-F238E27FC236}">
                <a16:creationId xmlns:a16="http://schemas.microsoft.com/office/drawing/2014/main" id="{FE5679F3-2987-4877-932B-456A846CFC56}"/>
              </a:ext>
            </a:extLst>
          </p:cNvPr>
          <p:cNvSpPr txBox="1">
            <a:spLocks/>
          </p:cNvSpPr>
          <p:nvPr/>
        </p:nvSpPr>
        <p:spPr>
          <a:xfrm>
            <a:off x="3744981" y="1077842"/>
            <a:ext cx="4704110" cy="48646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/>
              <a:t>Temporal</a:t>
            </a:r>
            <a:endParaRPr lang="en-GB" sz="3000" b="1" i="1" dirty="0"/>
          </a:p>
        </p:txBody>
      </p:sp>
      <p:sp>
        <p:nvSpPr>
          <p:cNvPr id="342" name="Title 1">
            <a:extLst>
              <a:ext uri="{FF2B5EF4-FFF2-40B4-BE49-F238E27FC236}">
                <a16:creationId xmlns:a16="http://schemas.microsoft.com/office/drawing/2014/main" id="{D8949ED8-7DE2-4DE0-9A50-78BB9E20392F}"/>
              </a:ext>
            </a:extLst>
          </p:cNvPr>
          <p:cNvSpPr txBox="1">
            <a:spLocks/>
          </p:cNvSpPr>
          <p:nvPr/>
        </p:nvSpPr>
        <p:spPr>
          <a:xfrm>
            <a:off x="7487890" y="1940173"/>
            <a:ext cx="470411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/>
              <a:t>Thematic</a:t>
            </a:r>
            <a:endParaRPr lang="en-GB" sz="3000" b="1" i="1" dirty="0"/>
          </a:p>
        </p:txBody>
      </p:sp>
      <p:cxnSp>
        <p:nvCxnSpPr>
          <p:cNvPr id="346" name="Straight Arrow Connector 345">
            <a:extLst>
              <a:ext uri="{FF2B5EF4-FFF2-40B4-BE49-F238E27FC236}">
                <a16:creationId xmlns:a16="http://schemas.microsoft.com/office/drawing/2014/main" id="{F03F8F50-671A-46DE-96AA-FA7B61C0901F}"/>
              </a:ext>
            </a:extLst>
          </p:cNvPr>
          <p:cNvCxnSpPr>
            <a:cxnSpLocks/>
          </p:cNvCxnSpPr>
          <p:nvPr/>
        </p:nvCxnSpPr>
        <p:spPr>
          <a:xfrm flipH="1" flipV="1">
            <a:off x="1344521" y="4705155"/>
            <a:ext cx="1590484" cy="9817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4" name="Title 1">
            <a:extLst>
              <a:ext uri="{FF2B5EF4-FFF2-40B4-BE49-F238E27FC236}">
                <a16:creationId xmlns:a16="http://schemas.microsoft.com/office/drawing/2014/main" id="{D031CA9E-1678-4D18-AB03-A3055F3A2F2F}"/>
              </a:ext>
            </a:extLst>
          </p:cNvPr>
          <p:cNvSpPr txBox="1">
            <a:spLocks/>
          </p:cNvSpPr>
          <p:nvPr/>
        </p:nvSpPr>
        <p:spPr>
          <a:xfrm>
            <a:off x="659976" y="4477534"/>
            <a:ext cx="766082" cy="4142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Low</a:t>
            </a:r>
            <a:endParaRPr lang="en-GB" sz="20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5" name="Title 1">
            <a:extLst>
              <a:ext uri="{FF2B5EF4-FFF2-40B4-BE49-F238E27FC236}">
                <a16:creationId xmlns:a16="http://schemas.microsoft.com/office/drawing/2014/main" id="{A17CB354-0A83-4928-8A03-ABE65278A830}"/>
              </a:ext>
            </a:extLst>
          </p:cNvPr>
          <p:cNvSpPr txBox="1">
            <a:spLocks/>
          </p:cNvSpPr>
          <p:nvPr/>
        </p:nvSpPr>
        <p:spPr>
          <a:xfrm>
            <a:off x="2918788" y="4477534"/>
            <a:ext cx="766082" cy="4142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High</a:t>
            </a:r>
            <a:endParaRPr lang="en-GB" sz="2000" i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360" name="Straight Arrow Connector 359">
            <a:extLst>
              <a:ext uri="{FF2B5EF4-FFF2-40B4-BE49-F238E27FC236}">
                <a16:creationId xmlns:a16="http://schemas.microsoft.com/office/drawing/2014/main" id="{64AF0675-46C8-4AE0-80CA-39AE38896F06}"/>
              </a:ext>
            </a:extLst>
          </p:cNvPr>
          <p:cNvCxnSpPr>
            <a:cxnSpLocks/>
          </p:cNvCxnSpPr>
          <p:nvPr/>
        </p:nvCxnSpPr>
        <p:spPr>
          <a:xfrm flipH="1" flipV="1">
            <a:off x="9200370" y="4717280"/>
            <a:ext cx="1590484" cy="9817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1" name="Title 1">
            <a:extLst>
              <a:ext uri="{FF2B5EF4-FFF2-40B4-BE49-F238E27FC236}">
                <a16:creationId xmlns:a16="http://schemas.microsoft.com/office/drawing/2014/main" id="{657225B4-61D0-4939-AB13-C0EDF6502382}"/>
              </a:ext>
            </a:extLst>
          </p:cNvPr>
          <p:cNvSpPr txBox="1">
            <a:spLocks/>
          </p:cNvSpPr>
          <p:nvPr/>
        </p:nvSpPr>
        <p:spPr>
          <a:xfrm>
            <a:off x="8515825" y="4489659"/>
            <a:ext cx="766082" cy="4142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Low</a:t>
            </a:r>
            <a:endParaRPr lang="en-GB" sz="20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2" name="Title 1">
            <a:extLst>
              <a:ext uri="{FF2B5EF4-FFF2-40B4-BE49-F238E27FC236}">
                <a16:creationId xmlns:a16="http://schemas.microsoft.com/office/drawing/2014/main" id="{0BA85C5B-4AD8-427E-83FA-44FF5BD5DAB3}"/>
              </a:ext>
            </a:extLst>
          </p:cNvPr>
          <p:cNvSpPr txBox="1">
            <a:spLocks/>
          </p:cNvSpPr>
          <p:nvPr/>
        </p:nvSpPr>
        <p:spPr>
          <a:xfrm>
            <a:off x="10774637" y="4489659"/>
            <a:ext cx="766082" cy="4142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High</a:t>
            </a:r>
            <a:endParaRPr lang="en-GB" sz="2000" i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69" name="Group 368">
            <a:extLst>
              <a:ext uri="{FF2B5EF4-FFF2-40B4-BE49-F238E27FC236}">
                <a16:creationId xmlns:a16="http://schemas.microsoft.com/office/drawing/2014/main" id="{EFA382AF-0A4C-4281-AEB7-C9D170A53B8F}"/>
              </a:ext>
            </a:extLst>
          </p:cNvPr>
          <p:cNvGrpSpPr/>
          <p:nvPr/>
        </p:nvGrpSpPr>
        <p:grpSpPr>
          <a:xfrm>
            <a:off x="5460165" y="1682799"/>
            <a:ext cx="1120837" cy="4094751"/>
            <a:chOff x="5460165" y="1682799"/>
            <a:chExt cx="1120837" cy="4094751"/>
          </a:xfrm>
        </p:grpSpPr>
        <p:pic>
          <p:nvPicPr>
            <p:cNvPr id="89" name="Picture 88" descr="A picture containing swimming, ocean floor&#10;&#10;Description automatically generated">
              <a:extLst>
                <a:ext uri="{FF2B5EF4-FFF2-40B4-BE49-F238E27FC236}">
                  <a16:creationId xmlns:a16="http://schemas.microsoft.com/office/drawing/2014/main" id="{FF90180D-16B3-41A3-B6EC-7F27967338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24" r="17118"/>
            <a:stretch/>
          </p:blipFill>
          <p:spPr>
            <a:xfrm>
              <a:off x="5654984" y="1682800"/>
              <a:ext cx="926018" cy="9480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B039C079-AB54-402F-91B2-F9ECB0A7F9AB}"/>
                </a:ext>
              </a:extLst>
            </p:cNvPr>
            <p:cNvGrpSpPr/>
            <p:nvPr/>
          </p:nvGrpSpPr>
          <p:grpSpPr>
            <a:xfrm>
              <a:off x="5654982" y="1682799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1361D12A-8CD3-4B14-AFF1-C38991CD37F4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FF2040B6-1E34-4C97-8BA3-6E40DB10B58A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6E92F959-BA95-408C-AD98-187649C6F3AB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2C82ADA7-DB52-4254-8895-35292864953F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607BE308-217C-47E0-AA4B-68E56A428FC1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29C87351-7E02-433C-B6FB-ABEBC727F3EB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92B76619-6E88-46F8-B2D2-F02E1047AB80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0654ABA3-04A7-44A8-8474-4FB9649FCAF6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E7A17E4F-E479-4C9D-B688-988A934FCB4F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9D640489-88C6-4F16-AA07-9826C24A74FC}"/>
                </a:ext>
              </a:extLst>
            </p:cNvPr>
            <p:cNvGrpSpPr/>
            <p:nvPr/>
          </p:nvGrpSpPr>
          <p:grpSpPr>
            <a:xfrm>
              <a:off x="6117289" y="1682799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ABAA160B-3DEF-47BB-A99D-4696EE8E6E60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ACDF379D-305E-460B-BF2A-97FF8598380B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8719329-7D42-430C-9CF4-987DF63F00B5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071C079-29D7-480A-B035-157719C81DBF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B2E906FC-3990-4459-A2E5-A3C57402F028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775A50E1-3EEB-456E-A572-3774BAB16018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E2D1D456-B4BE-40AC-99A9-9D72226316EE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523FB687-3BAC-4B75-AE9E-9CDCE1539FC3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6636E015-5527-421C-962B-7AAC3B616D8F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5E134A1B-1048-4913-9FE1-FDF294421661}"/>
                </a:ext>
              </a:extLst>
            </p:cNvPr>
            <p:cNvGrpSpPr/>
            <p:nvPr/>
          </p:nvGrpSpPr>
          <p:grpSpPr>
            <a:xfrm>
              <a:off x="5654982" y="2156899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0B84CDA9-C478-4592-9765-900061FAEEF3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4D4EFE3E-A337-4259-AC1A-AEE93A1B33D1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20E52707-12E8-4A3C-BEA0-2A4AF2096217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C34A18C7-83F7-43A5-B049-051BEA72FB0A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F9AB80AD-D63A-4DF5-8BF5-BCF72DCFC1BB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48449350-39A0-404C-895F-53C7D456C1C7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DDFFF18-D864-428D-AD04-D581A8E42604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6DAA11C6-C234-4D72-8BB3-E6422356C206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6DFFB10C-1FB8-4BDA-BB2A-0347CE03C7C5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66806EA-5DAB-477A-B9FE-4D3EA9274B92}"/>
                </a:ext>
              </a:extLst>
            </p:cNvPr>
            <p:cNvGrpSpPr/>
            <p:nvPr/>
          </p:nvGrpSpPr>
          <p:grpSpPr>
            <a:xfrm>
              <a:off x="6117289" y="2156833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9217BDFE-C62C-4287-8205-3930639F81A3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7294FE54-E548-431B-BBBE-8A64C954AE6C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63F79008-F852-4630-843F-9379CF099079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1D3191E3-8B32-4C25-A2C6-485C5D7B7781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339ABBDA-F3A4-4362-8725-7485CC3B1DB8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C0A5E24F-20C6-4445-AD48-369DCC409ACF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875FDD32-71A9-4919-A001-01BDBC593C73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59F3B59B-A844-4171-9073-B6B0D07A822B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9F7DB5E0-201D-4793-9A3D-99EA5D1D2EFC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131" name="Picture 130" descr="A picture containing swimming, ocean floor&#10;&#10;Description automatically generated">
              <a:extLst>
                <a:ext uri="{FF2B5EF4-FFF2-40B4-BE49-F238E27FC236}">
                  <a16:creationId xmlns:a16="http://schemas.microsoft.com/office/drawing/2014/main" id="{F40F32CF-EE45-4BF4-96DE-F9A6D8B123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24" r="17118"/>
            <a:stretch/>
          </p:blipFill>
          <p:spPr>
            <a:xfrm>
              <a:off x="5654984" y="2731671"/>
              <a:ext cx="926018" cy="9480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1D4F9285-F397-4089-998E-36C4BA71DA78}"/>
                </a:ext>
              </a:extLst>
            </p:cNvPr>
            <p:cNvGrpSpPr/>
            <p:nvPr/>
          </p:nvGrpSpPr>
          <p:grpSpPr>
            <a:xfrm>
              <a:off x="5654982" y="2731670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117527D5-5ADB-42AB-967D-0C1C3CF76F56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4BA1A515-0CEE-481A-ADDE-BC201CD4DC1C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046A9BB8-EAF4-4306-BB03-A43DAC772F45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62FE4586-2D9D-4606-9D87-D091D763A794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165DA565-4A0D-4B14-B875-8293BCE52EBC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32F566CE-F622-4E7F-861A-FFEE5902229E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70ECF990-28EF-4B2C-BB47-9A7BD50BA3EF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DF686BA8-6B42-46CD-9EEF-2EEE5016487C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09AA7AC8-0F54-4BEB-9E74-668C55C267A5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28DDF48F-D45B-4CC3-BFCA-8A6B2EDF6BB4}"/>
                </a:ext>
              </a:extLst>
            </p:cNvPr>
            <p:cNvGrpSpPr/>
            <p:nvPr/>
          </p:nvGrpSpPr>
          <p:grpSpPr>
            <a:xfrm>
              <a:off x="6117289" y="2731670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E1675902-8E51-44C6-B0C1-96AEC57E65D1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0712033A-5178-44C5-85F8-505EB41C09F3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70283DAA-1ED1-4452-81E7-F7637C5C7C50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5A589CE5-1238-4FAA-BD97-F35307DC5480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979DECE5-D2FD-4EF6-9EA5-4598A078C4A3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C6E5B096-9AA3-4C75-A0C3-5D40376E73FF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1A30D6D0-42BB-494B-B888-6615BA2D3F19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D77FB91F-97F3-45A4-A99D-F3EC96F7D2CF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D60C0658-B068-464B-8176-B12864CA3445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0FA83A83-89DF-4C5D-847C-427D6DD52ED2}"/>
                </a:ext>
              </a:extLst>
            </p:cNvPr>
            <p:cNvGrpSpPr/>
            <p:nvPr/>
          </p:nvGrpSpPr>
          <p:grpSpPr>
            <a:xfrm>
              <a:off x="5654982" y="3205770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E75E70A1-7A27-4465-8EC6-D35BAFC28586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F173929E-4F19-4C90-874C-28A27FCE5E67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058EA01E-4C2B-4012-A0A1-33193AB28C89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B1B1A55F-4689-4ADD-AC70-4956E111BF00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122CBA03-CB14-4388-B53D-A4DCF7332D2C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192A3C66-CAB4-4F88-B749-050C26C5D79B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2EBF7E81-2833-4035-B7FE-D97F9087CECD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591645CF-8DC0-47A7-8F45-CAE7F9CE0A6C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150257D2-1FC1-4F2E-B4FF-A30BC5267672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9FE77D03-F4D1-4CDF-B8C9-8EDA258686ED}"/>
                </a:ext>
              </a:extLst>
            </p:cNvPr>
            <p:cNvGrpSpPr/>
            <p:nvPr/>
          </p:nvGrpSpPr>
          <p:grpSpPr>
            <a:xfrm>
              <a:off x="6117289" y="3205704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B6ED6F37-1549-46BF-8C3B-AF4986CFC092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624FB3D0-EAF9-41CC-AFCE-2384892A1E29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4961FD36-A99C-4729-8E1C-552367240056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43F3965-8995-4CE4-B06E-FE5B8190F25F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B24BB3B5-44A8-4E7A-864D-123472DE93E0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CC4DF412-3B85-4E92-91FD-5C7C7C5C82D5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80EC2439-52E3-4E80-943F-8AE4F19D396A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268B3BF4-8DFA-4075-A257-A02D1794C87F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470E26FF-D75F-456D-AA4A-5D56A8E0B34D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173" name="Picture 172" descr="A picture containing swimming, ocean floor&#10;&#10;Description automatically generated">
              <a:extLst>
                <a:ext uri="{FF2B5EF4-FFF2-40B4-BE49-F238E27FC236}">
                  <a16:creationId xmlns:a16="http://schemas.microsoft.com/office/drawing/2014/main" id="{7A1B9DE3-6A09-493A-B8CD-5B625CF176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24" r="17118"/>
            <a:stretch/>
          </p:blipFill>
          <p:spPr>
            <a:xfrm>
              <a:off x="5654984" y="3780544"/>
              <a:ext cx="926018" cy="9480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3360C8FB-31AF-4F81-8A92-FDDE9B187373}"/>
                </a:ext>
              </a:extLst>
            </p:cNvPr>
            <p:cNvGrpSpPr/>
            <p:nvPr/>
          </p:nvGrpSpPr>
          <p:grpSpPr>
            <a:xfrm>
              <a:off x="5654982" y="3780543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40E91928-2BF8-4C08-BA03-E48CF9DA38CE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F2B934B2-B57C-4D88-AD97-B698A1853FA1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EAC6B691-E0D4-4C87-AECA-062A8C4F317C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026F4EBB-C18C-493D-B39C-4BDBB35775FD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0F93428C-11F9-4781-A05D-0F33F7AF0BC6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9D326AF6-BF4B-4227-932B-6269CE22E568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460CCC50-0789-4537-8FA5-A84C5826CAC6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2309F93D-5543-4F16-90D5-1F0199DE3E32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DC7B0D3E-4274-48DD-A9CC-ACEC7B0BB576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FF1C1514-CF75-46B7-BE41-EF86679250B6}"/>
                </a:ext>
              </a:extLst>
            </p:cNvPr>
            <p:cNvGrpSpPr/>
            <p:nvPr/>
          </p:nvGrpSpPr>
          <p:grpSpPr>
            <a:xfrm>
              <a:off x="6117289" y="3780543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98C523EF-2704-4103-AE5D-36C54BAC835B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90B92009-71A7-4F56-B2B8-C1D45DFC33A9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F7AA3B6D-BE88-4CBF-B7DE-F133BD0913D7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45AAC6E9-A23C-4B7A-85EA-75D9D22512BB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6A9B24F3-5FFD-4A04-8EC7-1362DB8C37DD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93E6E942-C958-4C05-B611-696A2BE26ED0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A1BC38D6-921A-4B95-A950-32E36FA3ABFA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919D160B-A1E6-4A75-A89A-7D449C819E96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D025DC83-01D6-472B-8680-60480D8330BD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DC3393B0-6024-4A88-8B41-FC9BA6025CF6}"/>
                </a:ext>
              </a:extLst>
            </p:cNvPr>
            <p:cNvGrpSpPr/>
            <p:nvPr/>
          </p:nvGrpSpPr>
          <p:grpSpPr>
            <a:xfrm>
              <a:off x="5654982" y="4254643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799C0634-EA9C-4D32-B13F-E12ACD98BB4C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813CDBCA-7C4E-43CA-8573-57A57CAABEB0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3C92AEE0-0C51-4B81-A7AA-75269400CBF2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9ED149F3-D12B-420D-84F6-B7AF7D5E9B6E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91D363D4-0B4E-41BD-85B6-9DBBF746C54F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EA3B1CA2-01D1-4C2E-819C-5E71263648BE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68DE1E91-0474-4263-BA27-6725AD0D3608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2F91BCEF-E1F5-4A97-BB47-E66181B1ADB8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7C45A1EF-8EA8-43E5-987A-A306C9DE3962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45EE431F-DCE1-4FCD-B9A7-699E6374B461}"/>
                </a:ext>
              </a:extLst>
            </p:cNvPr>
            <p:cNvGrpSpPr/>
            <p:nvPr/>
          </p:nvGrpSpPr>
          <p:grpSpPr>
            <a:xfrm>
              <a:off x="6117289" y="4254577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C4E6964A-E751-43AB-BA17-AE7F31C59AF6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7D480013-B4D5-4DA6-8615-3DA30A7E5E10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BE42823C-C8C9-4D55-86B1-BA0D1B6A8113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4C90FBDC-2A8A-4B78-9E28-871C84C01A67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F7D78E67-015A-42F9-8C89-F37F838AB20A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BEC6BCF4-0AE5-46D5-944C-3B56144FF406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93BF07DF-BB9F-4C30-81AB-A3A98794B352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0B216897-DF8D-4D42-BE8E-099241AD87D9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CB9A32BE-C8EE-429C-A1BD-00482218F18A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215" name="Picture 214" descr="A picture containing swimming, ocean floor&#10;&#10;Description automatically generated">
              <a:extLst>
                <a:ext uri="{FF2B5EF4-FFF2-40B4-BE49-F238E27FC236}">
                  <a16:creationId xmlns:a16="http://schemas.microsoft.com/office/drawing/2014/main" id="{FDD413DB-C057-49EC-8864-DDBF427FD0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24" r="17118"/>
            <a:stretch/>
          </p:blipFill>
          <p:spPr>
            <a:xfrm>
              <a:off x="5654280" y="4829417"/>
              <a:ext cx="926018" cy="94806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4DFCD6B4-0395-474A-8C7D-FE1FA0E785D7}"/>
                </a:ext>
              </a:extLst>
            </p:cNvPr>
            <p:cNvGrpSpPr/>
            <p:nvPr/>
          </p:nvGrpSpPr>
          <p:grpSpPr>
            <a:xfrm>
              <a:off x="5654278" y="4829416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2B424BC2-6977-4E4D-A6A5-24881EA9E152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8724A986-D0AA-4695-9EF9-7A68E1DD2DE5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6E626042-0597-4665-887B-6A6A99DD7ADE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1D272216-92CA-4BA5-B540-2039EC33DE59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A7F4343A-B1FD-43B8-8F79-DBEC984ADD80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C634CB65-65B7-4250-8E39-0B6E2EEDE7D9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B9C6DA89-62B9-47C2-B14B-9F55E0044D41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44FEF6B1-EF28-4153-B525-4DF075D00CD8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19D1C6C2-B151-4782-B1DA-75127EC6D87C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D8DD2053-E6E2-484C-A57C-5FC7CF2F748E}"/>
                </a:ext>
              </a:extLst>
            </p:cNvPr>
            <p:cNvGrpSpPr/>
            <p:nvPr/>
          </p:nvGrpSpPr>
          <p:grpSpPr>
            <a:xfrm>
              <a:off x="6116585" y="4829416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8EDA4138-681B-4519-B79B-97531DBA955A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9FA7ADE8-8423-4278-B0D6-01CFF58BBD96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7ADECCB9-1337-448E-8572-303497410CB9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555F89B0-DC78-464C-B6C3-837EB0BC4260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3F5E62B8-27D6-476B-8017-7F320561EA85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C1675190-A8E6-4719-99BD-323F4AC67E10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E5A1D9CC-E0FD-48C3-BB23-7EBA56609970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AA1139E5-5188-49B9-959B-67482DDC5769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D1C228E-F6B7-4C0B-9900-F138940AE8E8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A6499EE5-919A-4F90-84A6-625649C1E896}"/>
                </a:ext>
              </a:extLst>
            </p:cNvPr>
            <p:cNvGrpSpPr/>
            <p:nvPr/>
          </p:nvGrpSpPr>
          <p:grpSpPr>
            <a:xfrm>
              <a:off x="5654278" y="5303516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3B6393AA-A05B-40EF-8397-B6003D7C4C7A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4966DAA7-EF42-4401-9698-6595922D602E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00812AD2-0673-4F72-BA79-9D36A8C56278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A1BC5D57-8C89-4D60-9361-A10BA06EC6A3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190DBB44-54B1-45C7-A042-ED6183318239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BE7BFC51-D3F0-46B4-8C0C-7D5108F1CB93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4B59754C-3048-4658-A6BC-546E3DAC1A71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2C0CBAC4-B8AE-4CDF-B4D1-54C62E48089F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57AE62AE-72EF-4FBB-9C81-9F5822CFCE89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29DFF774-ADED-4DE8-AC34-7FD7B91A118F}"/>
                </a:ext>
              </a:extLst>
            </p:cNvPr>
            <p:cNvGrpSpPr/>
            <p:nvPr/>
          </p:nvGrpSpPr>
          <p:grpSpPr>
            <a:xfrm>
              <a:off x="6116585" y="5303450"/>
              <a:ext cx="463010" cy="474034"/>
              <a:chOff x="567158" y="2639029"/>
              <a:chExt cx="968572" cy="991632"/>
            </a:xfrm>
            <a:solidFill>
              <a:srgbClr val="D6DCE5">
                <a:alpha val="5882"/>
              </a:srgbClr>
            </a:solidFill>
          </p:grpSpPr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56A8DCCE-AAB4-44B7-8057-E7397202D403}"/>
                  </a:ext>
                </a:extLst>
              </p:cNvPr>
              <p:cNvSpPr/>
              <p:nvPr/>
            </p:nvSpPr>
            <p:spPr>
              <a:xfrm>
                <a:off x="567159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1196C82F-37F2-4CCB-BD83-22A27A07B60D}"/>
                  </a:ext>
                </a:extLst>
              </p:cNvPr>
              <p:cNvSpPr/>
              <p:nvPr/>
            </p:nvSpPr>
            <p:spPr>
              <a:xfrm>
                <a:off x="890016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38DF50C6-0BCA-4255-89C5-D989D8D6CBE2}"/>
                  </a:ext>
                </a:extLst>
              </p:cNvPr>
              <p:cNvSpPr/>
              <p:nvPr/>
            </p:nvSpPr>
            <p:spPr>
              <a:xfrm>
                <a:off x="1212873" y="2639029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AC776D6B-1016-42D1-91F4-82384142AAA7}"/>
                  </a:ext>
                </a:extLst>
              </p:cNvPr>
              <p:cNvSpPr/>
              <p:nvPr/>
            </p:nvSpPr>
            <p:spPr>
              <a:xfrm>
                <a:off x="567159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4F06F1A2-A32B-470A-A7F1-38F39E76509C}"/>
                  </a:ext>
                </a:extLst>
              </p:cNvPr>
              <p:cNvSpPr/>
              <p:nvPr/>
            </p:nvSpPr>
            <p:spPr>
              <a:xfrm>
                <a:off x="890015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2E7BBE23-71B7-4B63-AC88-2032F418B7C8}"/>
                  </a:ext>
                </a:extLst>
              </p:cNvPr>
              <p:cNvSpPr/>
              <p:nvPr/>
            </p:nvSpPr>
            <p:spPr>
              <a:xfrm>
                <a:off x="1212872" y="2969573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8AC6E482-BC04-4F5A-A048-2D73017B4812}"/>
                  </a:ext>
                </a:extLst>
              </p:cNvPr>
              <p:cNvSpPr/>
              <p:nvPr/>
            </p:nvSpPr>
            <p:spPr>
              <a:xfrm>
                <a:off x="567158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F74614EC-6E02-41CB-954B-11319FB71C2B}"/>
                  </a:ext>
                </a:extLst>
              </p:cNvPr>
              <p:cNvSpPr/>
              <p:nvPr/>
            </p:nvSpPr>
            <p:spPr>
              <a:xfrm>
                <a:off x="890014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24252B57-7B92-4F72-B04F-9A550593BCF9}"/>
                  </a:ext>
                </a:extLst>
              </p:cNvPr>
              <p:cNvSpPr/>
              <p:nvPr/>
            </p:nvSpPr>
            <p:spPr>
              <a:xfrm>
                <a:off x="1212871" y="3300117"/>
                <a:ext cx="322857" cy="330544"/>
              </a:xfrm>
              <a:prstGeom prst="rect">
                <a:avLst/>
              </a:prstGeom>
              <a:grpFill/>
              <a:ln w="635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344" name="Straight Arrow Connector 343">
              <a:extLst>
                <a:ext uri="{FF2B5EF4-FFF2-40B4-BE49-F238E27FC236}">
                  <a16:creationId xmlns:a16="http://schemas.microsoft.com/office/drawing/2014/main" id="{05BBC97C-183F-43CA-AEF3-D948789AF7AC}"/>
                </a:ext>
              </a:extLst>
            </p:cNvPr>
            <p:cNvCxnSpPr>
              <a:cxnSpLocks/>
            </p:cNvCxnSpPr>
            <p:nvPr/>
          </p:nvCxnSpPr>
          <p:spPr>
            <a:xfrm>
              <a:off x="5460165" y="1802288"/>
              <a:ext cx="0" cy="3922212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4" name="Title 1">
              <a:extLst>
                <a:ext uri="{FF2B5EF4-FFF2-40B4-BE49-F238E27FC236}">
                  <a16:creationId xmlns:a16="http://schemas.microsoft.com/office/drawing/2014/main" id="{CD22FFF5-D3B8-4BD5-9F9E-A488E9099671}"/>
                </a:ext>
              </a:extLst>
            </p:cNvPr>
            <p:cNvSpPr txBox="1">
              <a:spLocks/>
            </p:cNvSpPr>
            <p:nvPr/>
          </p:nvSpPr>
          <p:spPr>
            <a:xfrm>
              <a:off x="5718736" y="1945868"/>
              <a:ext cx="766082" cy="4142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75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000" b="1" dirty="0">
                  <a:solidFill>
                    <a:schemeClr val="bg1"/>
                  </a:solidFill>
                </a:rPr>
                <a:t>2000</a:t>
              </a:r>
              <a:endParaRPr lang="en-GB" sz="2000" b="1" i="1" dirty="0">
                <a:solidFill>
                  <a:schemeClr val="bg1"/>
                </a:solidFill>
              </a:endParaRPr>
            </a:p>
          </p:txBody>
        </p:sp>
        <p:sp>
          <p:nvSpPr>
            <p:cNvPr id="366" name="Title 1">
              <a:extLst>
                <a:ext uri="{FF2B5EF4-FFF2-40B4-BE49-F238E27FC236}">
                  <a16:creationId xmlns:a16="http://schemas.microsoft.com/office/drawing/2014/main" id="{98D70AFC-648D-4F10-83CB-42EAF1EE590F}"/>
                </a:ext>
              </a:extLst>
            </p:cNvPr>
            <p:cNvSpPr txBox="1">
              <a:spLocks/>
            </p:cNvSpPr>
            <p:nvPr/>
          </p:nvSpPr>
          <p:spPr>
            <a:xfrm>
              <a:off x="5718753" y="2988948"/>
              <a:ext cx="766082" cy="4142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75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000" b="1" dirty="0">
                  <a:solidFill>
                    <a:schemeClr val="bg1"/>
                  </a:solidFill>
                </a:rPr>
                <a:t>2005</a:t>
              </a:r>
              <a:endParaRPr lang="en-GB" sz="2000" b="1" i="1" dirty="0">
                <a:solidFill>
                  <a:schemeClr val="bg1"/>
                </a:solidFill>
              </a:endParaRPr>
            </a:p>
          </p:txBody>
        </p:sp>
        <p:sp>
          <p:nvSpPr>
            <p:cNvPr id="367" name="Title 1">
              <a:extLst>
                <a:ext uri="{FF2B5EF4-FFF2-40B4-BE49-F238E27FC236}">
                  <a16:creationId xmlns:a16="http://schemas.microsoft.com/office/drawing/2014/main" id="{6553A7C0-195E-4693-A621-01EC1D431375}"/>
                </a:ext>
              </a:extLst>
            </p:cNvPr>
            <p:cNvSpPr txBox="1">
              <a:spLocks/>
            </p:cNvSpPr>
            <p:nvPr/>
          </p:nvSpPr>
          <p:spPr>
            <a:xfrm>
              <a:off x="5732715" y="4037011"/>
              <a:ext cx="766082" cy="4142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75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000" b="1" dirty="0">
                  <a:solidFill>
                    <a:schemeClr val="bg1"/>
                  </a:solidFill>
                </a:rPr>
                <a:t>2010</a:t>
              </a:r>
              <a:endParaRPr lang="en-GB" sz="2000" b="1" i="1" dirty="0">
                <a:solidFill>
                  <a:schemeClr val="bg1"/>
                </a:solidFill>
              </a:endParaRPr>
            </a:p>
          </p:txBody>
        </p:sp>
        <p:sp>
          <p:nvSpPr>
            <p:cNvPr id="368" name="Title 1">
              <a:extLst>
                <a:ext uri="{FF2B5EF4-FFF2-40B4-BE49-F238E27FC236}">
                  <a16:creationId xmlns:a16="http://schemas.microsoft.com/office/drawing/2014/main" id="{D7935B09-BFC7-48E1-89A2-77F238CF0E16}"/>
                </a:ext>
              </a:extLst>
            </p:cNvPr>
            <p:cNvSpPr txBox="1">
              <a:spLocks/>
            </p:cNvSpPr>
            <p:nvPr/>
          </p:nvSpPr>
          <p:spPr>
            <a:xfrm>
              <a:off x="5732715" y="5063117"/>
              <a:ext cx="766082" cy="4142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75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000" b="1" dirty="0">
                  <a:solidFill>
                    <a:schemeClr val="bg1"/>
                  </a:solidFill>
                </a:rPr>
                <a:t>2015</a:t>
              </a:r>
              <a:endParaRPr lang="en-GB" sz="2000" b="1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70" name="TextBox 369">
            <a:extLst>
              <a:ext uri="{FF2B5EF4-FFF2-40B4-BE49-F238E27FC236}">
                <a16:creationId xmlns:a16="http://schemas.microsoft.com/office/drawing/2014/main" id="{4A8D9CB0-2733-4C9D-BE30-B6FCBEF672CB}"/>
              </a:ext>
            </a:extLst>
          </p:cNvPr>
          <p:cNvSpPr txBox="1"/>
          <p:nvPr/>
        </p:nvSpPr>
        <p:spPr>
          <a:xfrm>
            <a:off x="572201" y="5010142"/>
            <a:ext cx="34430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How finely resolved is the grid?</a:t>
            </a:r>
            <a:br>
              <a:rPr lang="en-US" sz="2000" dirty="0"/>
            </a:br>
            <a:r>
              <a:rPr lang="en-US" sz="2000" dirty="0"/>
              <a:t>(30m &lt;-&gt; 5km)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54E4F26A-B4F6-448D-8536-026BE28B39A5}"/>
              </a:ext>
            </a:extLst>
          </p:cNvPr>
          <p:cNvSpPr txBox="1"/>
          <p:nvPr/>
        </p:nvSpPr>
        <p:spPr>
          <a:xfrm>
            <a:off x="4807951" y="5937418"/>
            <a:ext cx="2658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How many years?</a:t>
            </a:r>
          </a:p>
          <a:p>
            <a:pPr algn="ctr"/>
            <a:r>
              <a:rPr lang="en-US" sz="2000" dirty="0"/>
              <a:t>At what time intervals? </a:t>
            </a:r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8FE3E8F6-9C4D-42AF-BB71-05B6154A1AD4}"/>
              </a:ext>
            </a:extLst>
          </p:cNvPr>
          <p:cNvSpPr txBox="1"/>
          <p:nvPr/>
        </p:nvSpPr>
        <p:spPr>
          <a:xfrm>
            <a:off x="8282238" y="5019708"/>
            <a:ext cx="3441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How finely resolved are land cover classes?</a:t>
            </a:r>
          </a:p>
        </p:txBody>
      </p:sp>
    </p:spTree>
    <p:extLst>
      <p:ext uri="{BB962C8B-B14F-4D97-AF65-F5344CB8AC3E}">
        <p14:creationId xmlns:p14="http://schemas.microsoft.com/office/powerpoint/2010/main" val="732605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7AFEA51-2F5D-4D6D-84A5-189C4124293F}"/>
              </a:ext>
            </a:extLst>
          </p:cNvPr>
          <p:cNvSpPr/>
          <p:nvPr/>
        </p:nvSpPr>
        <p:spPr>
          <a:xfrm>
            <a:off x="2297723" y="6582707"/>
            <a:ext cx="97067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https://medium.com/@devsociety_/good-cheap-fast-pick-two-and-how-ngos-can-play-the-triangle-like-a-pro-20d1380884a8</a:t>
            </a:r>
          </a:p>
        </p:txBody>
      </p:sp>
      <p:pic>
        <p:nvPicPr>
          <p:cNvPr id="5" name="Picture 4" descr="Diagram, venn diagram&#10;&#10;Description automatically generated">
            <a:extLst>
              <a:ext uri="{FF2B5EF4-FFF2-40B4-BE49-F238E27FC236}">
                <a16:creationId xmlns:a16="http://schemas.microsoft.com/office/drawing/2014/main" id="{DF5E623E-7FEC-49F7-A53E-46EB499338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76"/>
          <a:stretch/>
        </p:blipFill>
        <p:spPr>
          <a:xfrm>
            <a:off x="3212146" y="654733"/>
            <a:ext cx="5767707" cy="5294654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B53F4EB-B89A-4A36-A46A-40F260650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135009"/>
            <a:ext cx="11471670" cy="6858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Pick two</a:t>
            </a:r>
            <a:endParaRPr lang="en-GB" sz="4000" i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7480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AA7F14A-D9AC-458F-8BF5-207A87C3B11C}"/>
              </a:ext>
            </a:extLst>
          </p:cNvPr>
          <p:cNvSpPr txBox="1">
            <a:spLocks/>
          </p:cNvSpPr>
          <p:nvPr/>
        </p:nvSpPr>
        <p:spPr>
          <a:xfrm>
            <a:off x="360165" y="135009"/>
            <a:ext cx="1147167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>
                <a:solidFill>
                  <a:schemeClr val="accent1">
                    <a:lumMod val="50000"/>
                  </a:schemeClr>
                </a:solidFill>
              </a:rPr>
              <a:t>Pick two</a:t>
            </a:r>
            <a:endParaRPr lang="en-GB" sz="40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A3A36-5B85-4C33-AF51-587921CC3DCD}"/>
              </a:ext>
            </a:extLst>
          </p:cNvPr>
          <p:cNvGrpSpPr/>
          <p:nvPr/>
        </p:nvGrpSpPr>
        <p:grpSpPr>
          <a:xfrm>
            <a:off x="3728705" y="1268971"/>
            <a:ext cx="4704110" cy="4091650"/>
            <a:chOff x="3728705" y="1268971"/>
            <a:chExt cx="4704110" cy="409165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CF8AA10-0664-4166-B60A-A24122F2CBA9}"/>
                </a:ext>
              </a:extLst>
            </p:cNvPr>
            <p:cNvSpPr/>
            <p:nvPr/>
          </p:nvSpPr>
          <p:spPr>
            <a:xfrm>
              <a:off x="3875202" y="2605846"/>
              <a:ext cx="2743200" cy="2743200"/>
            </a:xfrm>
            <a:prstGeom prst="ellipse">
              <a:avLst/>
            </a:prstGeom>
            <a:solidFill>
              <a:srgbClr val="4472C4">
                <a:alpha val="14902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A24CEE0-24A2-42C8-AC2A-DFBE212A5507}"/>
                </a:ext>
              </a:extLst>
            </p:cNvPr>
            <p:cNvSpPr/>
            <p:nvPr/>
          </p:nvSpPr>
          <p:spPr>
            <a:xfrm>
              <a:off x="5641887" y="2617421"/>
              <a:ext cx="2743200" cy="274320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14902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00</a:t>
              </a:r>
              <a:endParaRPr lang="en-GB" dirty="0"/>
            </a:p>
          </p:txBody>
        </p:sp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AD90BFF0-657F-4424-A093-3798D7633F63}"/>
                </a:ext>
              </a:extLst>
            </p:cNvPr>
            <p:cNvSpPr txBox="1">
              <a:spLocks/>
            </p:cNvSpPr>
            <p:nvPr/>
          </p:nvSpPr>
          <p:spPr>
            <a:xfrm>
              <a:off x="3728705" y="1620619"/>
              <a:ext cx="4704110" cy="685801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75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000" b="1" dirty="0">
                  <a:solidFill>
                    <a:srgbClr val="C00000"/>
                  </a:solidFill>
                </a:rPr>
                <a:t>Spatial</a:t>
              </a:r>
              <a:endParaRPr lang="en-GB" sz="3000" b="1" i="1" dirty="0">
                <a:solidFill>
                  <a:srgbClr val="C00000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3A1598A-8C69-4329-A31F-43E68A5CAFDA}"/>
                </a:ext>
              </a:extLst>
            </p:cNvPr>
            <p:cNvSpPr/>
            <p:nvPr/>
          </p:nvSpPr>
          <p:spPr>
            <a:xfrm>
              <a:off x="4724400" y="1268971"/>
              <a:ext cx="2743200" cy="2743200"/>
            </a:xfrm>
            <a:prstGeom prst="ellipse">
              <a:avLst/>
            </a:prstGeom>
            <a:solidFill>
              <a:schemeClr val="accent2">
                <a:lumMod val="75000"/>
                <a:alpha val="14902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0A5FB912-F2FB-43DA-9956-D2328AC0CB8C}"/>
              </a:ext>
            </a:extLst>
          </p:cNvPr>
          <p:cNvSpPr txBox="1">
            <a:spLocks/>
          </p:cNvSpPr>
          <p:nvPr/>
        </p:nvSpPr>
        <p:spPr>
          <a:xfrm>
            <a:off x="2372345" y="3761838"/>
            <a:ext cx="470411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C00000"/>
                </a:solidFill>
              </a:rPr>
              <a:t>Temporal</a:t>
            </a:r>
            <a:endParaRPr lang="en-GB" sz="3000" b="1" i="1" dirty="0">
              <a:solidFill>
                <a:srgbClr val="C00000"/>
              </a:solidFill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A42D9FD-AAD9-4605-B225-4502A4969ECF}"/>
              </a:ext>
            </a:extLst>
          </p:cNvPr>
          <p:cNvSpPr txBox="1">
            <a:spLocks/>
          </p:cNvSpPr>
          <p:nvPr/>
        </p:nvSpPr>
        <p:spPr>
          <a:xfrm>
            <a:off x="5115545" y="3750263"/>
            <a:ext cx="470411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C00000"/>
                </a:solidFill>
              </a:rPr>
              <a:t>Thematic</a:t>
            </a:r>
            <a:endParaRPr lang="en-GB" sz="3000" b="1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1989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AA7F14A-D9AC-458F-8BF5-207A87C3B11C}"/>
              </a:ext>
            </a:extLst>
          </p:cNvPr>
          <p:cNvSpPr txBox="1">
            <a:spLocks/>
          </p:cNvSpPr>
          <p:nvPr/>
        </p:nvSpPr>
        <p:spPr>
          <a:xfrm>
            <a:off x="360165" y="135009"/>
            <a:ext cx="1147167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>
                <a:solidFill>
                  <a:schemeClr val="accent1">
                    <a:lumMod val="50000"/>
                  </a:schemeClr>
                </a:solidFill>
              </a:rPr>
              <a:t>Pick two</a:t>
            </a:r>
            <a:endParaRPr lang="en-GB" sz="40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05BBE4-FB2B-493F-A6CA-4DA00E716A28}"/>
              </a:ext>
            </a:extLst>
          </p:cNvPr>
          <p:cNvGrpSpPr/>
          <p:nvPr/>
        </p:nvGrpSpPr>
        <p:grpSpPr>
          <a:xfrm>
            <a:off x="3728705" y="1268971"/>
            <a:ext cx="4704110" cy="4091650"/>
            <a:chOff x="3728705" y="1268971"/>
            <a:chExt cx="4704110" cy="409165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CC79E68-85E2-4CC3-BDBD-D82D72446016}"/>
                </a:ext>
              </a:extLst>
            </p:cNvPr>
            <p:cNvSpPr/>
            <p:nvPr/>
          </p:nvSpPr>
          <p:spPr>
            <a:xfrm>
              <a:off x="3875202" y="2605846"/>
              <a:ext cx="2743200" cy="2743200"/>
            </a:xfrm>
            <a:prstGeom prst="ellipse">
              <a:avLst/>
            </a:prstGeom>
            <a:solidFill>
              <a:srgbClr val="4472C4">
                <a:alpha val="14902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6E31AD7-678D-4F53-82F4-3B185E7FBE12}"/>
                </a:ext>
              </a:extLst>
            </p:cNvPr>
            <p:cNvSpPr/>
            <p:nvPr/>
          </p:nvSpPr>
          <p:spPr>
            <a:xfrm>
              <a:off x="5641887" y="2617421"/>
              <a:ext cx="2743200" cy="274320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  <a:alpha val="14902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00</a:t>
              </a:r>
              <a:endParaRPr lang="en-GB" dirty="0"/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EBC71F4-9D3B-4489-A877-6F58FDC78658}"/>
                </a:ext>
              </a:extLst>
            </p:cNvPr>
            <p:cNvSpPr txBox="1">
              <a:spLocks/>
            </p:cNvSpPr>
            <p:nvPr/>
          </p:nvSpPr>
          <p:spPr>
            <a:xfrm>
              <a:off x="3728705" y="1620619"/>
              <a:ext cx="4704110" cy="685801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75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000" b="1" dirty="0">
                  <a:solidFill>
                    <a:srgbClr val="C00000"/>
                  </a:solidFill>
                </a:rPr>
                <a:t>Spatial</a:t>
              </a:r>
              <a:endParaRPr lang="en-GB" sz="3000" b="1" i="1" dirty="0">
                <a:solidFill>
                  <a:srgbClr val="C00000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6BBE175-3FB0-4D60-832C-8C0FC743588B}"/>
                </a:ext>
              </a:extLst>
            </p:cNvPr>
            <p:cNvSpPr/>
            <p:nvPr/>
          </p:nvSpPr>
          <p:spPr>
            <a:xfrm>
              <a:off x="4724400" y="1268971"/>
              <a:ext cx="2743200" cy="2743200"/>
            </a:xfrm>
            <a:prstGeom prst="ellipse">
              <a:avLst/>
            </a:prstGeom>
            <a:solidFill>
              <a:schemeClr val="accent2">
                <a:lumMod val="75000"/>
                <a:alpha val="14902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21D8CB8C-6CE7-47D0-8774-9CB6B03CEFBE}"/>
              </a:ext>
            </a:extLst>
          </p:cNvPr>
          <p:cNvSpPr txBox="1">
            <a:spLocks/>
          </p:cNvSpPr>
          <p:nvPr/>
        </p:nvSpPr>
        <p:spPr>
          <a:xfrm>
            <a:off x="2372345" y="3761838"/>
            <a:ext cx="470411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C00000"/>
                </a:solidFill>
              </a:rPr>
              <a:t>Temporal</a:t>
            </a:r>
            <a:endParaRPr lang="en-GB" sz="3000" b="1" i="1" dirty="0">
              <a:solidFill>
                <a:srgbClr val="C00000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54A65E-0BB7-4114-BB04-B497E4DE9DED}"/>
              </a:ext>
            </a:extLst>
          </p:cNvPr>
          <p:cNvSpPr txBox="1">
            <a:spLocks/>
          </p:cNvSpPr>
          <p:nvPr/>
        </p:nvSpPr>
        <p:spPr>
          <a:xfrm>
            <a:off x="5115545" y="3750263"/>
            <a:ext cx="470411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>
                <a:solidFill>
                  <a:srgbClr val="C00000"/>
                </a:solidFill>
              </a:rPr>
              <a:t>Thematic</a:t>
            </a:r>
            <a:endParaRPr lang="en-GB" sz="3000" b="1" i="1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92DA81-F0FB-4E1D-8DEA-51A8DFD972A6}"/>
              </a:ext>
            </a:extLst>
          </p:cNvPr>
          <p:cNvSpPr txBox="1"/>
          <p:nvPr/>
        </p:nvSpPr>
        <p:spPr>
          <a:xfrm>
            <a:off x="292886" y="1486180"/>
            <a:ext cx="3435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Global Forest Change (“Hansen”) –</a:t>
            </a:r>
          </a:p>
          <a:p>
            <a:pPr algn="ctr"/>
            <a:r>
              <a:rPr lang="en-US" dirty="0"/>
              <a:t>30m, annual since 2000, </a:t>
            </a:r>
            <a:r>
              <a:rPr lang="en-US" u="sng" dirty="0"/>
              <a:t>but</a:t>
            </a:r>
            <a:r>
              <a:rPr lang="en-US" dirty="0"/>
              <a:t> only tree cover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7955D1-3675-479F-B043-16B8DB55ED10}"/>
              </a:ext>
            </a:extLst>
          </p:cNvPr>
          <p:cNvSpPr txBox="1"/>
          <p:nvPr/>
        </p:nvSpPr>
        <p:spPr>
          <a:xfrm>
            <a:off x="8293274" y="1411648"/>
            <a:ext cx="3719993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COPERNICUS Global Land Cover –</a:t>
            </a:r>
          </a:p>
          <a:p>
            <a:pPr algn="ctr"/>
            <a:r>
              <a:rPr lang="en-US" dirty="0"/>
              <a:t>100m, 23 classes and fractional cover,</a:t>
            </a:r>
          </a:p>
          <a:p>
            <a:pPr algn="ctr"/>
            <a:r>
              <a:rPr lang="en-US" u="sng" dirty="0"/>
              <a:t>but</a:t>
            </a:r>
            <a:r>
              <a:rPr lang="en-US" dirty="0"/>
              <a:t> only for 2015 onwards</a:t>
            </a:r>
          </a:p>
          <a:p>
            <a:pPr algn="ctr"/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020F85-4502-49F8-9CC8-90754D9AC931}"/>
              </a:ext>
            </a:extLst>
          </p:cNvPr>
          <p:cNvSpPr txBox="1"/>
          <p:nvPr/>
        </p:nvSpPr>
        <p:spPr>
          <a:xfrm>
            <a:off x="4523732" y="5769274"/>
            <a:ext cx="329868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ESA-CCI and MODIS land cover –</a:t>
            </a:r>
          </a:p>
          <a:p>
            <a:pPr algn="ctr"/>
            <a:r>
              <a:rPr lang="en-US" dirty="0"/>
              <a:t>annual since 2000, &gt;30 classes, </a:t>
            </a:r>
            <a:r>
              <a:rPr lang="en-US" u="sng" dirty="0"/>
              <a:t>but</a:t>
            </a:r>
            <a:r>
              <a:rPr lang="en-US" dirty="0"/>
              <a:t> &gt;300m spatial resolution</a:t>
            </a:r>
          </a:p>
          <a:p>
            <a:pPr algn="ctr"/>
            <a:endParaRPr lang="en-US" sz="2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5CC7B5A-2C1B-4ECE-93B4-9CB5C7E9D3C6}"/>
              </a:ext>
            </a:extLst>
          </p:cNvPr>
          <p:cNvCxnSpPr>
            <a:cxnSpLocks/>
          </p:cNvCxnSpPr>
          <p:nvPr/>
        </p:nvCxnSpPr>
        <p:spPr>
          <a:xfrm>
            <a:off x="3728705" y="2040635"/>
            <a:ext cx="1590055" cy="1055527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96F9EF1-2356-4F58-A537-02FCAA9D9B70}"/>
              </a:ext>
            </a:extLst>
          </p:cNvPr>
          <p:cNvCxnSpPr>
            <a:cxnSpLocks/>
          </p:cNvCxnSpPr>
          <p:nvPr/>
        </p:nvCxnSpPr>
        <p:spPr>
          <a:xfrm flipV="1">
            <a:off x="6141719" y="4436064"/>
            <a:ext cx="0" cy="12621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10258C5-D029-45BA-9BF9-E1B2C93D3946}"/>
              </a:ext>
            </a:extLst>
          </p:cNvPr>
          <p:cNvCxnSpPr>
            <a:cxnSpLocks/>
          </p:cNvCxnSpPr>
          <p:nvPr/>
        </p:nvCxnSpPr>
        <p:spPr>
          <a:xfrm flipH="1">
            <a:off x="6937379" y="2214824"/>
            <a:ext cx="1379419" cy="914549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396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185195"/>
            <a:ext cx="11471670" cy="601883"/>
          </a:xfrm>
        </p:spPr>
        <p:txBody>
          <a:bodyPr>
            <a:norm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Why resolution matters: two views of the same area</a:t>
            </a:r>
            <a:endParaRPr lang="en-GB" sz="35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317D22C-937D-4CB2-864A-B9F163C2B934}"/>
              </a:ext>
            </a:extLst>
          </p:cNvPr>
          <p:cNvSpPr txBox="1">
            <a:spLocks/>
          </p:cNvSpPr>
          <p:nvPr/>
        </p:nvSpPr>
        <p:spPr>
          <a:xfrm>
            <a:off x="222815" y="1018645"/>
            <a:ext cx="4704110" cy="464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ESA-CCI 2000 (300m res)</a:t>
            </a:r>
            <a:endParaRPr lang="en-GB" sz="2000" i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D71335-16C3-4BC2-A53E-381EACD38509}"/>
              </a:ext>
            </a:extLst>
          </p:cNvPr>
          <p:cNvSpPr txBox="1">
            <a:spLocks/>
          </p:cNvSpPr>
          <p:nvPr/>
        </p:nvSpPr>
        <p:spPr>
          <a:xfrm>
            <a:off x="6303458" y="1033884"/>
            <a:ext cx="4704110" cy="464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Global Forest Change 2000 (30m res)</a:t>
            </a:r>
            <a:endParaRPr lang="en-GB" sz="2000" i="1" dirty="0"/>
          </a:p>
        </p:txBody>
      </p:sp>
      <p:pic>
        <p:nvPicPr>
          <p:cNvPr id="8" name="Picture 7" descr="A picture containing arrow&#10;&#10;Description automatically generated">
            <a:extLst>
              <a:ext uri="{FF2B5EF4-FFF2-40B4-BE49-F238E27FC236}">
                <a16:creationId xmlns:a16="http://schemas.microsoft.com/office/drawing/2014/main" id="{30DF39B1-AE27-47C1-85CC-57A3759FCC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9" b="16389"/>
          <a:stretch/>
        </p:blipFill>
        <p:spPr>
          <a:xfrm>
            <a:off x="222815" y="1498704"/>
            <a:ext cx="11685220" cy="365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852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185195"/>
            <a:ext cx="11471670" cy="601883"/>
          </a:xfrm>
        </p:spPr>
        <p:txBody>
          <a:bodyPr>
            <a:norm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Why resolution matters: two views of the same area</a:t>
            </a:r>
            <a:endParaRPr lang="en-GB" sz="35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317D22C-937D-4CB2-864A-B9F163C2B934}"/>
              </a:ext>
            </a:extLst>
          </p:cNvPr>
          <p:cNvSpPr txBox="1">
            <a:spLocks/>
          </p:cNvSpPr>
          <p:nvPr/>
        </p:nvSpPr>
        <p:spPr>
          <a:xfrm>
            <a:off x="222815" y="1018645"/>
            <a:ext cx="4704110" cy="464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ESA-CCI 2000 (300m res)</a:t>
            </a:r>
            <a:endParaRPr lang="en-GB" sz="2000" i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D71335-16C3-4BC2-A53E-381EACD38509}"/>
              </a:ext>
            </a:extLst>
          </p:cNvPr>
          <p:cNvSpPr txBox="1">
            <a:spLocks/>
          </p:cNvSpPr>
          <p:nvPr/>
        </p:nvSpPr>
        <p:spPr>
          <a:xfrm>
            <a:off x="6303458" y="1033884"/>
            <a:ext cx="4704110" cy="464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Global Forest Change 2000 (30m res)</a:t>
            </a:r>
            <a:endParaRPr lang="en-GB" sz="2000" i="1" dirty="0"/>
          </a:p>
        </p:txBody>
      </p:sp>
      <p:pic>
        <p:nvPicPr>
          <p:cNvPr id="8" name="Picture 7" descr="A picture containing arrow&#10;&#10;Description automatically generated">
            <a:extLst>
              <a:ext uri="{FF2B5EF4-FFF2-40B4-BE49-F238E27FC236}">
                <a16:creationId xmlns:a16="http://schemas.microsoft.com/office/drawing/2014/main" id="{30DF39B1-AE27-47C1-85CC-57A3759FCC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9" b="16389"/>
          <a:stretch/>
        </p:blipFill>
        <p:spPr>
          <a:xfrm>
            <a:off x="222815" y="1498704"/>
            <a:ext cx="11685220" cy="365349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7A4FDF1-0083-4B04-BBD4-B24F27D2737C}"/>
              </a:ext>
            </a:extLst>
          </p:cNvPr>
          <p:cNvSpPr/>
          <p:nvPr/>
        </p:nvSpPr>
        <p:spPr>
          <a:xfrm>
            <a:off x="7369144" y="1498704"/>
            <a:ext cx="1403500" cy="6358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C98F011-1050-4536-8380-75AA51A64CAC}"/>
              </a:ext>
            </a:extLst>
          </p:cNvPr>
          <p:cNvSpPr/>
          <p:nvPr/>
        </p:nvSpPr>
        <p:spPr>
          <a:xfrm>
            <a:off x="8424792" y="3981709"/>
            <a:ext cx="1085386" cy="6358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3D012DC-7C44-46AA-96E6-19CBEDA81949}"/>
              </a:ext>
            </a:extLst>
          </p:cNvPr>
          <p:cNvSpPr/>
          <p:nvPr/>
        </p:nvSpPr>
        <p:spPr>
          <a:xfrm>
            <a:off x="7021292" y="3154873"/>
            <a:ext cx="1403500" cy="6358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0AF36B1-C52F-425B-874E-6D80AA25E6E0}"/>
              </a:ext>
            </a:extLst>
          </p:cNvPr>
          <p:cNvSpPr txBox="1">
            <a:spLocks/>
          </p:cNvSpPr>
          <p:nvPr/>
        </p:nvSpPr>
        <p:spPr>
          <a:xfrm>
            <a:off x="3157856" y="5389343"/>
            <a:ext cx="5421457" cy="93050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C00000"/>
                </a:solidFill>
              </a:rPr>
              <a:t>The lower spatial resolution and discrete land cover class scheme of ESA-CCI classifies many areas with substantial tree cover as “non-forest”</a:t>
            </a:r>
            <a:endParaRPr lang="en-GB" sz="2000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613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185195"/>
            <a:ext cx="11471670" cy="601883"/>
          </a:xfrm>
        </p:spPr>
        <p:txBody>
          <a:bodyPr>
            <a:norm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Why resolution matters: two views of the same area</a:t>
            </a:r>
            <a:endParaRPr lang="en-GB" sz="35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317D22C-937D-4CB2-864A-B9F163C2B934}"/>
              </a:ext>
            </a:extLst>
          </p:cNvPr>
          <p:cNvSpPr txBox="1">
            <a:spLocks/>
          </p:cNvSpPr>
          <p:nvPr/>
        </p:nvSpPr>
        <p:spPr>
          <a:xfrm>
            <a:off x="222815" y="1018645"/>
            <a:ext cx="4704110" cy="464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ESA-CCI 2000 (300m res)</a:t>
            </a:r>
            <a:endParaRPr lang="en-GB" sz="2000" i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D71335-16C3-4BC2-A53E-381EACD38509}"/>
              </a:ext>
            </a:extLst>
          </p:cNvPr>
          <p:cNvSpPr txBox="1">
            <a:spLocks/>
          </p:cNvSpPr>
          <p:nvPr/>
        </p:nvSpPr>
        <p:spPr>
          <a:xfrm>
            <a:off x="6303458" y="1033884"/>
            <a:ext cx="4704110" cy="464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Global Forest Change 2000 (30m res)</a:t>
            </a:r>
            <a:endParaRPr lang="en-GB" sz="2000" i="1" dirty="0"/>
          </a:p>
        </p:txBody>
      </p:sp>
      <p:pic>
        <p:nvPicPr>
          <p:cNvPr id="8" name="Picture 7" descr="A picture containing arrow&#10;&#10;Description automatically generated">
            <a:extLst>
              <a:ext uri="{FF2B5EF4-FFF2-40B4-BE49-F238E27FC236}">
                <a16:creationId xmlns:a16="http://schemas.microsoft.com/office/drawing/2014/main" id="{30DF39B1-AE27-47C1-85CC-57A3759FCC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9" b="16389"/>
          <a:stretch/>
        </p:blipFill>
        <p:spPr>
          <a:xfrm>
            <a:off x="222815" y="1498704"/>
            <a:ext cx="11685220" cy="365349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7A4FDF1-0083-4B04-BBD4-B24F27D2737C}"/>
              </a:ext>
            </a:extLst>
          </p:cNvPr>
          <p:cNvSpPr/>
          <p:nvPr/>
        </p:nvSpPr>
        <p:spPr>
          <a:xfrm>
            <a:off x="7369144" y="1498704"/>
            <a:ext cx="1403500" cy="6358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C98F011-1050-4536-8380-75AA51A64CAC}"/>
              </a:ext>
            </a:extLst>
          </p:cNvPr>
          <p:cNvSpPr/>
          <p:nvPr/>
        </p:nvSpPr>
        <p:spPr>
          <a:xfrm>
            <a:off x="8424792" y="3981709"/>
            <a:ext cx="1085386" cy="6358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3D012DC-7C44-46AA-96E6-19CBEDA81949}"/>
              </a:ext>
            </a:extLst>
          </p:cNvPr>
          <p:cNvSpPr/>
          <p:nvPr/>
        </p:nvSpPr>
        <p:spPr>
          <a:xfrm>
            <a:off x="7021292" y="3154873"/>
            <a:ext cx="1403500" cy="6358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0AF36B1-C52F-425B-874E-6D80AA25E6E0}"/>
              </a:ext>
            </a:extLst>
          </p:cNvPr>
          <p:cNvSpPr txBox="1">
            <a:spLocks/>
          </p:cNvSpPr>
          <p:nvPr/>
        </p:nvSpPr>
        <p:spPr>
          <a:xfrm>
            <a:off x="2429802" y="5146248"/>
            <a:ext cx="7271246" cy="12972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C00000"/>
                </a:solidFill>
              </a:rPr>
              <a:t>This </a:t>
            </a:r>
            <a:r>
              <a:rPr lang="en-US" sz="2000" u="sng" dirty="0">
                <a:solidFill>
                  <a:srgbClr val="C00000"/>
                </a:solidFill>
              </a:rPr>
              <a:t>could</a:t>
            </a:r>
            <a:r>
              <a:rPr lang="en-US" sz="2000" dirty="0">
                <a:solidFill>
                  <a:srgbClr val="C00000"/>
                </a:solidFill>
              </a:rPr>
              <a:t> matter, especially for zoonotic and vector-borne disease – it’s these kinds of boundary or fragmented areas that are often associated with human-wildlife-vector contact and spillover risk  </a:t>
            </a:r>
            <a:endParaRPr lang="en-GB" sz="2000" i="1" dirty="0">
              <a:solidFill>
                <a:srgbClr val="C00000"/>
              </a:solidFill>
            </a:endParaRPr>
          </a:p>
        </p:txBody>
      </p:sp>
      <p:pic>
        <p:nvPicPr>
          <p:cNvPr id="11" name="Picture 10" descr="A picture containing insect&#10;&#10;Description automatically generated">
            <a:extLst>
              <a:ext uri="{FF2B5EF4-FFF2-40B4-BE49-F238E27FC236}">
                <a16:creationId xmlns:a16="http://schemas.microsoft.com/office/drawing/2014/main" id="{423A508F-5F61-4AA0-88A5-7C5B594071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25" y="5375532"/>
            <a:ext cx="1958830" cy="1297273"/>
          </a:xfrm>
          <a:prstGeom prst="rect">
            <a:avLst/>
          </a:prstGeom>
        </p:spPr>
      </p:pic>
      <p:pic>
        <p:nvPicPr>
          <p:cNvPr id="13" name="Picture 12" descr="A picture containing primate, mammal, outdoor, monkey&#10;&#10;Description automatically generated">
            <a:extLst>
              <a:ext uri="{FF2B5EF4-FFF2-40B4-BE49-F238E27FC236}">
                <a16:creationId xmlns:a16="http://schemas.microsoft.com/office/drawing/2014/main" id="{9C2E356D-1F42-4B16-A5DE-611FB56B6D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7629" y="5375532"/>
            <a:ext cx="1759926" cy="126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63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320039"/>
            <a:ext cx="11471670" cy="6858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Extracting land cover-land use metrics from raster data</a:t>
            </a:r>
            <a:endParaRPr lang="en-GB" sz="40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Picture 2" descr="A picture containing arrow&#10;&#10;Description automatically generated">
            <a:extLst>
              <a:ext uri="{FF2B5EF4-FFF2-40B4-BE49-F238E27FC236}">
                <a16:creationId xmlns:a16="http://schemas.microsoft.com/office/drawing/2014/main" id="{F393A809-2327-44BF-9038-981D78E316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66" t="21079" r="7823" b="16389"/>
          <a:stretch/>
        </p:blipFill>
        <p:spPr>
          <a:xfrm>
            <a:off x="579945" y="3846743"/>
            <a:ext cx="3052268" cy="2349937"/>
          </a:xfrm>
          <a:prstGeom prst="rect">
            <a:avLst/>
          </a:prstGeom>
        </p:spPr>
      </p:pic>
      <p:pic>
        <p:nvPicPr>
          <p:cNvPr id="4" name="Picture 3" descr="A picture containing arrow&#10;&#10;Description automatically generated">
            <a:extLst>
              <a:ext uri="{FF2B5EF4-FFF2-40B4-BE49-F238E27FC236}">
                <a16:creationId xmlns:a16="http://schemas.microsoft.com/office/drawing/2014/main" id="{CC85E582-CCB2-4352-A03C-8EFAA1F9E3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9" r="59390" b="16389"/>
          <a:stretch/>
        </p:blipFill>
        <p:spPr>
          <a:xfrm>
            <a:off x="510459" y="1589810"/>
            <a:ext cx="2972312" cy="228837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B9D2BD2-6632-4A09-BBCF-6F80C6642692}"/>
              </a:ext>
            </a:extLst>
          </p:cNvPr>
          <p:cNvCxnSpPr>
            <a:cxnSpLocks/>
          </p:cNvCxnSpPr>
          <p:nvPr/>
        </p:nvCxnSpPr>
        <p:spPr>
          <a:xfrm>
            <a:off x="3751128" y="3769625"/>
            <a:ext cx="1805509" cy="1773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2FC80BD3-12CE-4079-B80A-46DA11EC09C9}"/>
              </a:ext>
            </a:extLst>
          </p:cNvPr>
          <p:cNvSpPr txBox="1">
            <a:spLocks/>
          </p:cNvSpPr>
          <p:nvPr/>
        </p:nvSpPr>
        <p:spPr>
          <a:xfrm>
            <a:off x="3471729" y="3723905"/>
            <a:ext cx="2386394" cy="12972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Overlay polygons/points, extract and </a:t>
            </a:r>
            <a:r>
              <a:rPr lang="en-US" sz="1800" dirty="0" err="1">
                <a:solidFill>
                  <a:schemeClr val="bg2">
                    <a:lumMod val="25000"/>
                  </a:schemeClr>
                </a:solidFill>
              </a:rPr>
              <a:t>summarise</a:t>
            </a:r>
            <a:r>
              <a:rPr lang="en-US" sz="1800" dirty="0">
                <a:solidFill>
                  <a:schemeClr val="bg2">
                    <a:lumMod val="25000"/>
                  </a:schemeClr>
                </a:solidFill>
              </a:rPr>
              <a:t>…</a:t>
            </a:r>
            <a:endParaRPr lang="en-GB" sz="1800" i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3" name="Picture 12" descr="Chart, bar chart, histogram&#10;&#10;Description automatically generated">
            <a:extLst>
              <a:ext uri="{FF2B5EF4-FFF2-40B4-BE49-F238E27FC236}">
                <a16:creationId xmlns:a16="http://schemas.microsoft.com/office/drawing/2014/main" id="{2FB81AB4-7A24-4CB7-90BF-52440C7FF21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878" b="7773"/>
          <a:stretch/>
        </p:blipFill>
        <p:spPr>
          <a:xfrm>
            <a:off x="5908040" y="1814486"/>
            <a:ext cx="2862151" cy="3818839"/>
          </a:xfrm>
          <a:prstGeom prst="rect">
            <a:avLst/>
          </a:prstGeom>
        </p:spPr>
      </p:pic>
      <p:pic>
        <p:nvPicPr>
          <p:cNvPr id="14" name="Picture 13" descr="Chart, bar chart, histogram&#10;&#10;Description automatically generated">
            <a:extLst>
              <a:ext uri="{FF2B5EF4-FFF2-40B4-BE49-F238E27FC236}">
                <a16:creationId xmlns:a16="http://schemas.microsoft.com/office/drawing/2014/main" id="{82B4E8E0-8782-4C5D-BFE1-F07A74111B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88" t="34714" r="2872" b="48724"/>
          <a:stretch/>
        </p:blipFill>
        <p:spPr>
          <a:xfrm>
            <a:off x="8537885" y="5679045"/>
            <a:ext cx="1424626" cy="946075"/>
          </a:xfrm>
          <a:prstGeom prst="rect">
            <a:avLst/>
          </a:prstGeom>
        </p:spPr>
      </p:pic>
      <p:pic>
        <p:nvPicPr>
          <p:cNvPr id="16" name="Picture 15" descr="Chart, bar chart, histogram&#10;&#10;Description automatically generated">
            <a:extLst>
              <a:ext uri="{FF2B5EF4-FFF2-40B4-BE49-F238E27FC236}">
                <a16:creationId xmlns:a16="http://schemas.microsoft.com/office/drawing/2014/main" id="{2FDB0499-4F31-4A6D-ADBB-DA94C356962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69" b="6163"/>
          <a:stretch/>
        </p:blipFill>
        <p:spPr>
          <a:xfrm>
            <a:off x="8887197" y="1860206"/>
            <a:ext cx="3008710" cy="381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92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228599"/>
            <a:ext cx="11471670" cy="6858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Examples of present-day land cover sources</a:t>
            </a:r>
            <a:endParaRPr lang="en-GB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A898ED4-7F01-45D1-9F22-D98BB0E0CF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303677"/>
              </p:ext>
            </p:extLst>
          </p:nvPr>
        </p:nvGraphicFramePr>
        <p:xfrm>
          <a:off x="1946030" y="1490980"/>
          <a:ext cx="8299939" cy="44260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6559">
                  <a:extLst>
                    <a:ext uri="{9D8B030D-6E8A-4147-A177-3AD203B41FA5}">
                      <a16:colId xmlns:a16="http://schemas.microsoft.com/office/drawing/2014/main" val="908353429"/>
                    </a:ext>
                  </a:extLst>
                </a:gridCol>
                <a:gridCol w="1421749">
                  <a:extLst>
                    <a:ext uri="{9D8B030D-6E8A-4147-A177-3AD203B41FA5}">
                      <a16:colId xmlns:a16="http://schemas.microsoft.com/office/drawing/2014/main" val="3859544099"/>
                    </a:ext>
                  </a:extLst>
                </a:gridCol>
                <a:gridCol w="1383323">
                  <a:extLst>
                    <a:ext uri="{9D8B030D-6E8A-4147-A177-3AD203B41FA5}">
                      <a16:colId xmlns:a16="http://schemas.microsoft.com/office/drawing/2014/main" val="3855808311"/>
                    </a:ext>
                  </a:extLst>
                </a:gridCol>
                <a:gridCol w="1940495">
                  <a:extLst>
                    <a:ext uri="{9D8B030D-6E8A-4147-A177-3AD203B41FA5}">
                      <a16:colId xmlns:a16="http://schemas.microsoft.com/office/drawing/2014/main" val="30816636"/>
                    </a:ext>
                  </a:extLst>
                </a:gridCol>
                <a:gridCol w="1517813">
                  <a:extLst>
                    <a:ext uri="{9D8B030D-6E8A-4147-A177-3AD203B41FA5}">
                      <a16:colId xmlns:a16="http://schemas.microsoft.com/office/drawing/2014/main" val="124629582"/>
                    </a:ext>
                  </a:extLst>
                </a:gridCol>
              </a:tblGrid>
              <a:tr h="530274"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b="1" u="none" strike="noStrike" dirty="0">
                          <a:effectLst/>
                        </a:rPr>
                        <a:t>Database</a:t>
                      </a:r>
                      <a:endParaRPr lang="en-GB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b="1" u="none" strike="noStrike" dirty="0">
                          <a:effectLst/>
                        </a:rPr>
                        <a:t>Spatial resolution</a:t>
                      </a:r>
                      <a:endParaRPr lang="en-GB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b="1" u="none" strike="noStrike" dirty="0">
                          <a:effectLst/>
                        </a:rPr>
                        <a:t>Temporal resolution</a:t>
                      </a:r>
                      <a:endParaRPr lang="en-GB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b="1" u="none" strike="noStrike" dirty="0">
                          <a:effectLst/>
                        </a:rPr>
                        <a:t>Thematic resolution</a:t>
                      </a:r>
                      <a:endParaRPr lang="en-GB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b="1" u="none" strike="noStrike" dirty="0">
                          <a:effectLst/>
                        </a:rPr>
                        <a:t>Time period</a:t>
                      </a:r>
                      <a:endParaRPr lang="en-GB" sz="17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extLst>
                  <a:ext uri="{0D108BD9-81ED-4DB2-BD59-A6C34878D82A}">
                    <a16:rowId xmlns:a16="http://schemas.microsoft.com/office/drawing/2014/main" val="888048179"/>
                  </a:ext>
                </a:extLst>
              </a:tr>
              <a:tr h="576385"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MODIS Land Cover Dynamics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500m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Annual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u="none" strike="noStrike">
                          <a:effectLst/>
                        </a:rPr>
                        <a:t>Up to 40 classes, categorical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2001-2019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extLst>
                  <a:ext uri="{0D108BD9-81ED-4DB2-BD59-A6C34878D82A}">
                    <a16:rowId xmlns:a16="http://schemas.microsoft.com/office/drawing/2014/main" val="2622947810"/>
                  </a:ext>
                </a:extLst>
              </a:tr>
              <a:tr h="541802"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MODIS Vegetation Indices (EVI/NDVI)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500m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16-day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1 class (vegetation greenness)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2000-2021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extLst>
                  <a:ext uri="{0D108BD9-81ED-4DB2-BD59-A6C34878D82A}">
                    <a16:rowId xmlns:a16="http://schemas.microsoft.com/office/drawing/2014/main" val="2605625381"/>
                  </a:ext>
                </a:extLst>
              </a:tr>
              <a:tr h="553329"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Global Forest Change (Hansen)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30m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Annual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u="none" strike="noStrike">
                          <a:effectLst/>
                        </a:rPr>
                        <a:t>1 class (tree cover, loss and gain)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2000-2019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extLst>
                  <a:ext uri="{0D108BD9-81ED-4DB2-BD59-A6C34878D82A}">
                    <a16:rowId xmlns:a16="http://schemas.microsoft.com/office/drawing/2014/main" val="517120129"/>
                  </a:ext>
                </a:extLst>
              </a:tr>
              <a:tr h="553329"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Global Urban Footprint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12m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1 epoch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u="none" strike="noStrike">
                          <a:effectLst/>
                        </a:rPr>
                        <a:t>1 class (impervious or not)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1 year ("present day")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extLst>
                  <a:ext uri="{0D108BD9-81ED-4DB2-BD59-A6C34878D82A}">
                    <a16:rowId xmlns:a16="http://schemas.microsoft.com/office/drawing/2014/main" val="3185165635"/>
                  </a:ext>
                </a:extLst>
              </a:tr>
              <a:tr h="564857">
                <a:tc>
                  <a:txBody>
                    <a:bodyPr/>
                    <a:lstStyle/>
                    <a:p>
                      <a:pPr algn="l" fontAlgn="t"/>
                      <a:r>
                        <a:rPr lang="nn-NO" sz="1700" u="none" strike="noStrike">
                          <a:effectLst/>
                        </a:rPr>
                        <a:t>Landsat Urban Dynamics (Liu 2020)</a:t>
                      </a:r>
                      <a:endParaRPr lang="nn-NO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30m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Annual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u="none" strike="noStrike">
                          <a:effectLst/>
                        </a:rPr>
                        <a:t>1 class (urban cover, loss and gain)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1985-2015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extLst>
                  <a:ext uri="{0D108BD9-81ED-4DB2-BD59-A6C34878D82A}">
                    <a16:rowId xmlns:a16="http://schemas.microsoft.com/office/drawing/2014/main" val="1772759387"/>
                  </a:ext>
                </a:extLst>
              </a:tr>
              <a:tr h="576385"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COPERNICUS Land Cover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100m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Annual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23 classes </a:t>
                      </a:r>
                      <a:r>
                        <a:rPr lang="en-GB" sz="1700" u="none" strike="noStrike" dirty="0">
                          <a:effectLst/>
                        </a:rPr>
                        <a:t>plus fractional cover</a:t>
                      </a:r>
                      <a:endParaRPr lang="en-GB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2015-2019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extLst>
                  <a:ext uri="{0D108BD9-81ED-4DB2-BD59-A6C34878D82A}">
                    <a16:rowId xmlns:a16="http://schemas.microsoft.com/office/drawing/2014/main" val="177708448"/>
                  </a:ext>
                </a:extLst>
              </a:tr>
              <a:tr h="449580"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ESA-CCI Land Cover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 dirty="0">
                          <a:effectLst/>
                        </a:rPr>
                        <a:t>300m</a:t>
                      </a:r>
                      <a:endParaRPr lang="en-GB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Annual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>
                          <a:effectLst/>
                        </a:rPr>
                        <a:t>37 classes, categorical</a:t>
                      </a:r>
                      <a:endParaRPr lang="en-GB" sz="17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1700" u="none" strike="noStrike" dirty="0">
                          <a:effectLst/>
                        </a:rPr>
                        <a:t>1992-2019</a:t>
                      </a:r>
                      <a:endParaRPr lang="en-GB" sz="17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1528" marR="11528" marT="11528" marB="0"/>
                </a:tc>
                <a:extLst>
                  <a:ext uri="{0D108BD9-81ED-4DB2-BD59-A6C34878D82A}">
                    <a16:rowId xmlns:a16="http://schemas.microsoft.com/office/drawing/2014/main" val="27248227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1173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nature, mountain, dirt&#10;&#10;Description automatically generated">
            <a:extLst>
              <a:ext uri="{FF2B5EF4-FFF2-40B4-BE49-F238E27FC236}">
                <a16:creationId xmlns:a16="http://schemas.microsoft.com/office/drawing/2014/main" id="{2381D176-8BD9-4097-84E7-4EE962D6D6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50"/>
          <a:stretch/>
        </p:blipFill>
        <p:spPr>
          <a:xfrm>
            <a:off x="4236720" y="0"/>
            <a:ext cx="7955280" cy="732286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269FE30-421A-4DE8-976B-0E4F675C791D}"/>
              </a:ext>
            </a:extLst>
          </p:cNvPr>
          <p:cNvSpPr txBox="1">
            <a:spLocks/>
          </p:cNvSpPr>
          <p:nvPr/>
        </p:nvSpPr>
        <p:spPr>
          <a:xfrm>
            <a:off x="297180" y="854280"/>
            <a:ext cx="3642360" cy="280715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Landscape structure and human land use can influence pathogen transmission by altering, among other things, </a:t>
            </a:r>
            <a:r>
              <a:rPr lang="en-US" sz="2500" b="1" dirty="0"/>
              <a:t>host and vector communities</a:t>
            </a:r>
            <a:r>
              <a:rPr lang="en-US" sz="2500" dirty="0"/>
              <a:t>, </a:t>
            </a:r>
            <a:r>
              <a:rPr lang="en-US" sz="2500" b="1" dirty="0"/>
              <a:t>hydrology</a:t>
            </a:r>
            <a:r>
              <a:rPr lang="en-US" sz="2500" dirty="0"/>
              <a:t>, </a:t>
            </a:r>
            <a:r>
              <a:rPr lang="en-US" sz="2500" b="1" dirty="0"/>
              <a:t>microclimates</a:t>
            </a:r>
            <a:r>
              <a:rPr lang="en-US" sz="2500" dirty="0"/>
              <a:t>, and </a:t>
            </a:r>
            <a:r>
              <a:rPr lang="en-US" sz="2500" b="1" dirty="0"/>
              <a:t>human-vector-wildlife contact</a:t>
            </a:r>
            <a:r>
              <a:rPr lang="en-US" sz="2500" dirty="0"/>
              <a:t>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E9C9B56-1D58-48D2-A2B5-4D2A07C898C7}"/>
              </a:ext>
            </a:extLst>
          </p:cNvPr>
          <p:cNvSpPr txBox="1">
            <a:spLocks/>
          </p:cNvSpPr>
          <p:nvPr/>
        </p:nvSpPr>
        <p:spPr>
          <a:xfrm>
            <a:off x="228600" y="4182794"/>
            <a:ext cx="3779520" cy="1752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Often, we want to explore or test for these effects– which generally requires </a:t>
            </a:r>
            <a:r>
              <a:rPr lang="en-US" sz="2500" b="1" dirty="0">
                <a:solidFill>
                  <a:srgbClr val="C00000"/>
                </a:solidFill>
              </a:rPr>
              <a:t>spatially-</a:t>
            </a:r>
            <a:r>
              <a:rPr lang="en-US" sz="2500" b="1" dirty="0" err="1">
                <a:solidFill>
                  <a:srgbClr val="C00000"/>
                </a:solidFill>
              </a:rPr>
              <a:t>explict</a:t>
            </a:r>
            <a:r>
              <a:rPr lang="en-US" sz="2500" b="1" dirty="0">
                <a:solidFill>
                  <a:srgbClr val="C00000"/>
                </a:solidFill>
              </a:rPr>
              <a:t>, earth observation data </a:t>
            </a:r>
            <a:r>
              <a:rPr lang="en-US" sz="2500" dirty="0"/>
              <a:t>on</a:t>
            </a:r>
            <a:r>
              <a:rPr lang="en-US" sz="2500" b="1" dirty="0">
                <a:solidFill>
                  <a:srgbClr val="C00000"/>
                </a:solidFill>
              </a:rPr>
              <a:t> land cover </a:t>
            </a:r>
            <a:r>
              <a:rPr lang="en-US" sz="2500" dirty="0"/>
              <a:t>and</a:t>
            </a:r>
            <a:r>
              <a:rPr lang="en-US" sz="2500" b="1" dirty="0">
                <a:solidFill>
                  <a:srgbClr val="C00000"/>
                </a:solidFill>
              </a:rPr>
              <a:t> land use.</a:t>
            </a:r>
          </a:p>
        </p:txBody>
      </p:sp>
    </p:spTree>
    <p:extLst>
      <p:ext uri="{BB962C8B-B14F-4D97-AF65-F5344CB8AC3E}">
        <p14:creationId xmlns:p14="http://schemas.microsoft.com/office/powerpoint/2010/main" val="24032152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228599"/>
            <a:ext cx="11471670" cy="6858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Future scenarios of land use change</a:t>
            </a:r>
            <a:endParaRPr lang="en-GB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F3293A61-7CF4-41F8-8DA7-4AD827FB2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775" y="1651773"/>
            <a:ext cx="4307529" cy="283248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6E04BAB-0E62-4964-8A51-E89204850512}"/>
              </a:ext>
            </a:extLst>
          </p:cNvPr>
          <p:cNvSpPr txBox="1">
            <a:spLocks/>
          </p:cNvSpPr>
          <p:nvPr/>
        </p:nvSpPr>
        <p:spPr>
          <a:xfrm>
            <a:off x="764484" y="1186953"/>
            <a:ext cx="4704110" cy="464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Land Use Harmonization v2</a:t>
            </a:r>
            <a:endParaRPr lang="en-GB" sz="2500" i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8242127-B79D-417F-94A3-112BF76DF88B}"/>
              </a:ext>
            </a:extLst>
          </p:cNvPr>
          <p:cNvSpPr txBox="1">
            <a:spLocks/>
          </p:cNvSpPr>
          <p:nvPr/>
        </p:nvSpPr>
        <p:spPr>
          <a:xfrm>
            <a:off x="764484" y="4671875"/>
            <a:ext cx="5875019" cy="161893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Time series of modelled future global land use trajectories, developed under Shared Socioeconomic Pathway (SSP) scenario assumptions for CMIP6 (available as 0.5-degree </a:t>
            </a:r>
            <a:r>
              <a:rPr lang="en-US" sz="2000" dirty="0" err="1">
                <a:solidFill>
                  <a:schemeClr val="bg2">
                    <a:lumMod val="25000"/>
                  </a:schemeClr>
                </a:solidFill>
              </a:rPr>
              <a:t>rasters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</a:rPr>
              <a:t>).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38C492-AC0A-4DC1-964D-F0A0E7691D3D}"/>
              </a:ext>
            </a:extLst>
          </p:cNvPr>
          <p:cNvSpPr/>
          <p:nvPr/>
        </p:nvSpPr>
        <p:spPr>
          <a:xfrm>
            <a:off x="962775" y="4348710"/>
            <a:ext cx="146655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/>
              <a:t>Hurtt </a:t>
            </a:r>
            <a:r>
              <a:rPr lang="en-US" sz="1500" i="1" dirty="0"/>
              <a:t>et al.</a:t>
            </a:r>
            <a:r>
              <a:rPr lang="en-US" sz="1500" dirty="0"/>
              <a:t> 2020</a:t>
            </a:r>
            <a:endParaRPr lang="en-GB" sz="1500" dirty="0"/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50B4E907-C03F-4B36-9BED-E96CD8EFC4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5" b="6507"/>
          <a:stretch/>
        </p:blipFill>
        <p:spPr>
          <a:xfrm>
            <a:off x="7082007" y="1066988"/>
            <a:ext cx="4071603" cy="5438504"/>
          </a:xfrm>
          <a:prstGeom prst="rect">
            <a:avLst/>
          </a:prstGeom>
        </p:spPr>
      </p:pic>
      <p:pic>
        <p:nvPicPr>
          <p:cNvPr id="11" name="Picture 10" descr="A picture containing blue&#10;&#10;Description automatically generated">
            <a:extLst>
              <a:ext uri="{FF2B5EF4-FFF2-40B4-BE49-F238E27FC236}">
                <a16:creationId xmlns:a16="http://schemas.microsoft.com/office/drawing/2014/main" id="{F2C8D4FC-EE65-4CB8-872B-985684A715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4552" y="4279273"/>
            <a:ext cx="576858" cy="57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41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228599"/>
            <a:ext cx="11471670" cy="6858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Big uncertainties and caveats for future land use data</a:t>
            </a:r>
            <a:endParaRPr lang="en-GB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9" name="Picture 8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A95F33DE-D851-4C98-B277-4B3A1DDFD7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99889" y="2902230"/>
            <a:ext cx="1678582" cy="41324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902EDD-5150-415D-9A4E-21BFABBEE5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65" y="2202184"/>
            <a:ext cx="5133879" cy="170026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0D63C20-6E1D-47D7-9DB9-AFF9E4BA6FD0}"/>
              </a:ext>
            </a:extLst>
          </p:cNvPr>
          <p:cNvSpPr/>
          <p:nvPr/>
        </p:nvSpPr>
        <p:spPr>
          <a:xfrm>
            <a:off x="116665" y="6467818"/>
            <a:ext cx="1685270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 err="1"/>
              <a:t>Prestele</a:t>
            </a:r>
            <a:r>
              <a:rPr lang="en-US" sz="1500" dirty="0"/>
              <a:t> </a:t>
            </a:r>
            <a:r>
              <a:rPr lang="en-US" sz="1500" i="1" dirty="0"/>
              <a:t>et al. </a:t>
            </a:r>
            <a:r>
              <a:rPr lang="en-US" sz="1500" dirty="0"/>
              <a:t>2017</a:t>
            </a:r>
            <a:endParaRPr lang="en-GB" sz="1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9CA180-4EAC-4632-8242-4C527F0AD71D}"/>
              </a:ext>
            </a:extLst>
          </p:cNvPr>
          <p:cNvSpPr/>
          <p:nvPr/>
        </p:nvSpPr>
        <p:spPr>
          <a:xfrm>
            <a:off x="720774" y="1206566"/>
            <a:ext cx="46368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Extremely high uncertainty in future </a:t>
            </a:r>
            <a:r>
              <a:rPr lang="en-US" b="1" dirty="0"/>
              <a:t>cropland area change (proportion change from 2010 baseline) </a:t>
            </a:r>
            <a:r>
              <a:rPr lang="en-US" dirty="0"/>
              <a:t>across multiple models and scenarios</a:t>
            </a:r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219E30-A514-422E-81D9-4A61BBFB66B2}"/>
              </a:ext>
            </a:extLst>
          </p:cNvPr>
          <p:cNvSpPr/>
          <p:nvPr/>
        </p:nvSpPr>
        <p:spPr>
          <a:xfrm>
            <a:off x="1267637" y="5807741"/>
            <a:ext cx="354308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/>
              <a:t>Cropland uncertainty (grid cell </a:t>
            </a:r>
            <a:r>
              <a:rPr lang="en-US" sz="1500" dirty="0" err="1"/>
              <a:t>s.d.</a:t>
            </a:r>
            <a:r>
              <a:rPr lang="en-US" sz="1500" dirty="0"/>
              <a:t>) in 2050</a:t>
            </a:r>
            <a:endParaRPr lang="en-GB" sz="15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2F23F6-8B41-4209-8216-16EE492C3607}"/>
              </a:ext>
            </a:extLst>
          </p:cNvPr>
          <p:cNvSpPr/>
          <p:nvPr/>
        </p:nvSpPr>
        <p:spPr>
          <a:xfrm>
            <a:off x="6253995" y="1268832"/>
            <a:ext cx="550164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The global SSPs and Land Use Harmonization products were mainly produced and designed to feed into climate change models – not health impact modelling.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RCP-SSP scenario pairs are each quantified for LUH using a different Integrated Assessment Model (each of which is structured very differently) – so different modelled LUH scenarios are not strictly comparable. </a:t>
            </a:r>
            <a:endParaRPr lang="en-US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FC2D05-A16B-4BCA-9BC5-F9BF3211878F}"/>
              </a:ext>
            </a:extLst>
          </p:cNvPr>
          <p:cNvSpPr/>
          <p:nvPr/>
        </p:nvSpPr>
        <p:spPr>
          <a:xfrm>
            <a:off x="6253995" y="4485586"/>
            <a:ext cx="538936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+mj-lt"/>
              </a:rPr>
              <a:t>What this means is that LUH SSP-RCP scenario projections describe only a very small region of possible futures, which are produced under very conservative economic assumptions – need to use and interpret with care for disease models.</a:t>
            </a:r>
          </a:p>
        </p:txBody>
      </p:sp>
    </p:spTree>
    <p:extLst>
      <p:ext uri="{BB962C8B-B14F-4D97-AF65-F5344CB8AC3E}">
        <p14:creationId xmlns:p14="http://schemas.microsoft.com/office/powerpoint/2010/main" val="1251237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19095C2-F7E4-426B-8EF8-C150F29267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4" y="228599"/>
            <a:ext cx="11471670" cy="6858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Now for the interactive bit…</a:t>
            </a:r>
            <a:endParaRPr lang="en-GB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A73CC0-AE2A-449B-A354-9EF0EC207508}"/>
              </a:ext>
            </a:extLst>
          </p:cNvPr>
          <p:cNvSpPr/>
          <p:nvPr/>
        </p:nvSpPr>
        <p:spPr>
          <a:xfrm>
            <a:off x="3184401" y="2680454"/>
            <a:ext cx="5823197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500" dirty="0">
                <a:hlinkClick r:id="rId3"/>
              </a:rPr>
              <a:t>https://github.com/rorygibb/landuse_phid</a:t>
            </a:r>
            <a:r>
              <a:rPr lang="en-GB" sz="2500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C425DD-E8F1-4740-A28E-C9A6511FF35F}"/>
              </a:ext>
            </a:extLst>
          </p:cNvPr>
          <p:cNvSpPr/>
          <p:nvPr/>
        </p:nvSpPr>
        <p:spPr>
          <a:xfrm>
            <a:off x="3184400" y="3489960"/>
            <a:ext cx="5823196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500" dirty="0"/>
              <a:t>PHID Dropbox:</a:t>
            </a:r>
          </a:p>
          <a:p>
            <a:pPr algn="ctr"/>
            <a:r>
              <a:rPr lang="en-GB" sz="2500" dirty="0"/>
              <a:t> PHID &gt; tutorials &gt; gibb_landuse_20200217</a:t>
            </a:r>
          </a:p>
          <a:p>
            <a:pPr algn="ctr"/>
            <a:endParaRPr lang="en-GB" sz="2500" dirty="0"/>
          </a:p>
        </p:txBody>
      </p:sp>
    </p:spTree>
    <p:extLst>
      <p:ext uri="{BB962C8B-B14F-4D97-AF65-F5344CB8AC3E}">
        <p14:creationId xmlns:p14="http://schemas.microsoft.com/office/powerpoint/2010/main" val="1670559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0357" y="0"/>
            <a:ext cx="11471670" cy="685801"/>
          </a:xfrm>
        </p:spPr>
        <p:txBody>
          <a:bodyPr>
            <a:norm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Land cover and land use – what’s the difference?</a:t>
            </a:r>
            <a:endParaRPr lang="en-GB" sz="35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D293C2CA-C883-4E65-877F-E0F5057F0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8242"/>
            <a:ext cx="12192000" cy="4495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227B51-BE44-4497-88BB-88FC0F65BC64}"/>
              </a:ext>
            </a:extLst>
          </p:cNvPr>
          <p:cNvSpPr txBox="1"/>
          <p:nvPr/>
        </p:nvSpPr>
        <p:spPr>
          <a:xfrm>
            <a:off x="7848700" y="6597905"/>
            <a:ext cx="45037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Image: Nicholas van </a:t>
            </a:r>
            <a:r>
              <a:rPr lang="en-US" sz="1200" dirty="0" err="1"/>
              <a:t>Leekwijk</a:t>
            </a:r>
            <a:r>
              <a:rPr lang="en-US" sz="1200" dirty="0"/>
              <a:t>, </a:t>
            </a:r>
            <a:r>
              <a:rPr lang="en-US" sz="1200" dirty="0" err="1"/>
              <a:t>GeoWiki</a:t>
            </a:r>
            <a:r>
              <a:rPr lang="en-US" sz="1200" dirty="0"/>
              <a:t>, </a:t>
            </a:r>
            <a:r>
              <a:rPr lang="en-GB" sz="12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https://www.geo-wiki.org/</a:t>
            </a:r>
            <a:r>
              <a:rPr lang="en-GB" sz="1200" dirty="0"/>
              <a:t> </a:t>
            </a:r>
          </a:p>
          <a:p>
            <a:endParaRPr lang="en-GB" sz="1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274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0357" y="0"/>
            <a:ext cx="11471670" cy="685801"/>
          </a:xfrm>
        </p:spPr>
        <p:txBody>
          <a:bodyPr>
            <a:normAutofit/>
          </a:bodyPr>
          <a:lstStyle/>
          <a:p>
            <a:r>
              <a:rPr lang="en-US" sz="3500" b="1" dirty="0">
                <a:solidFill>
                  <a:schemeClr val="accent1">
                    <a:lumMod val="50000"/>
                  </a:schemeClr>
                </a:solidFill>
              </a:rPr>
              <a:t>Land cover </a:t>
            </a:r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and land use – what’s the difference?</a:t>
            </a:r>
            <a:endParaRPr lang="en-GB" sz="35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D293C2CA-C883-4E65-877F-E0F5057F0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8242"/>
            <a:ext cx="12192000" cy="4495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182B12-8D6E-4343-B84D-5D7B8A7A3FD0}"/>
              </a:ext>
            </a:extLst>
          </p:cNvPr>
          <p:cNvSpPr txBox="1"/>
          <p:nvPr/>
        </p:nvSpPr>
        <p:spPr>
          <a:xfrm>
            <a:off x="7848700" y="6597905"/>
            <a:ext cx="45037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Image: Nicholas van </a:t>
            </a:r>
            <a:r>
              <a:rPr lang="en-US" sz="1200" dirty="0" err="1"/>
              <a:t>Leekwijk</a:t>
            </a:r>
            <a:r>
              <a:rPr lang="en-US" sz="1200" dirty="0"/>
              <a:t>, </a:t>
            </a:r>
            <a:r>
              <a:rPr lang="en-US" sz="1200" dirty="0" err="1"/>
              <a:t>GeoWiki</a:t>
            </a:r>
            <a:r>
              <a:rPr lang="en-US" sz="1200" dirty="0"/>
              <a:t>, </a:t>
            </a:r>
            <a:r>
              <a:rPr lang="en-GB" sz="12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https://www.geo-wiki.org/</a:t>
            </a:r>
            <a:r>
              <a:rPr lang="en-GB" sz="1200" dirty="0"/>
              <a:t> </a:t>
            </a:r>
          </a:p>
          <a:p>
            <a:endParaRPr lang="en-GB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5E54D9-6B3C-4EE6-A23B-8FEAE9E66430}"/>
              </a:ext>
            </a:extLst>
          </p:cNvPr>
          <p:cNvSpPr/>
          <p:nvPr/>
        </p:nvSpPr>
        <p:spPr>
          <a:xfrm>
            <a:off x="8952089" y="1996851"/>
            <a:ext cx="1754493" cy="2204759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Trees</a:t>
            </a:r>
            <a:endParaRPr lang="en-GB" sz="2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0A6AF7-E2C6-45A3-B672-9147B1D7F730}"/>
              </a:ext>
            </a:extLst>
          </p:cNvPr>
          <p:cNvSpPr/>
          <p:nvPr/>
        </p:nvSpPr>
        <p:spPr>
          <a:xfrm>
            <a:off x="1182546" y="1533647"/>
            <a:ext cx="2498203" cy="1197980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Concrete</a:t>
            </a:r>
            <a:endParaRPr lang="en-GB" sz="2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F28186-7E78-4BDC-9872-096E9D24D192}"/>
              </a:ext>
            </a:extLst>
          </p:cNvPr>
          <p:cNvSpPr/>
          <p:nvPr/>
        </p:nvSpPr>
        <p:spPr>
          <a:xfrm>
            <a:off x="10391422" y="4983819"/>
            <a:ext cx="1381960" cy="831877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Grass</a:t>
            </a:r>
            <a:endParaRPr lang="en-GB" sz="2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AC977D-8AC9-4FC1-B00F-E12499E9B4AC}"/>
              </a:ext>
            </a:extLst>
          </p:cNvPr>
          <p:cNvSpPr/>
          <p:nvPr/>
        </p:nvSpPr>
        <p:spPr>
          <a:xfrm>
            <a:off x="7157720" y="3928308"/>
            <a:ext cx="1381960" cy="831877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Concrete</a:t>
            </a:r>
            <a:endParaRPr lang="en-GB" sz="2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6CB404-4F17-4277-90E3-2B8743BD5651}"/>
              </a:ext>
            </a:extLst>
          </p:cNvPr>
          <p:cNvSpPr/>
          <p:nvPr/>
        </p:nvSpPr>
        <p:spPr>
          <a:xfrm>
            <a:off x="130987" y="4526280"/>
            <a:ext cx="1819734" cy="1056528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Tarmac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4264034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0357" y="0"/>
            <a:ext cx="11471670" cy="685801"/>
          </a:xfrm>
        </p:spPr>
        <p:txBody>
          <a:bodyPr>
            <a:norm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Land cover and </a:t>
            </a:r>
            <a:r>
              <a:rPr lang="en-US" sz="3500" b="1" dirty="0">
                <a:solidFill>
                  <a:schemeClr val="accent1">
                    <a:lumMod val="50000"/>
                  </a:schemeClr>
                </a:solidFill>
              </a:rPr>
              <a:t>land use</a:t>
            </a:r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 – what’s the difference?</a:t>
            </a:r>
            <a:endParaRPr lang="en-GB" sz="35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D293C2CA-C883-4E65-877F-E0F5057F0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8242"/>
            <a:ext cx="12192000" cy="4495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F5E54D9-6B3C-4EE6-A23B-8FEAE9E66430}"/>
              </a:ext>
            </a:extLst>
          </p:cNvPr>
          <p:cNvSpPr/>
          <p:nvPr/>
        </p:nvSpPr>
        <p:spPr>
          <a:xfrm>
            <a:off x="8952089" y="1996851"/>
            <a:ext cx="1754493" cy="2204759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Recreational parkland</a:t>
            </a:r>
            <a:endParaRPr lang="en-GB" sz="2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0A6AF7-E2C6-45A3-B672-9147B1D7F730}"/>
              </a:ext>
            </a:extLst>
          </p:cNvPr>
          <p:cNvSpPr/>
          <p:nvPr/>
        </p:nvSpPr>
        <p:spPr>
          <a:xfrm>
            <a:off x="1182546" y="1533647"/>
            <a:ext cx="2498203" cy="1197980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Buildings</a:t>
            </a:r>
            <a:endParaRPr lang="en-GB" sz="2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F28186-7E78-4BDC-9872-096E9D24D192}"/>
              </a:ext>
            </a:extLst>
          </p:cNvPr>
          <p:cNvSpPr/>
          <p:nvPr/>
        </p:nvSpPr>
        <p:spPr>
          <a:xfrm>
            <a:off x="10391422" y="4983819"/>
            <a:ext cx="1381960" cy="831877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Garden</a:t>
            </a:r>
            <a:endParaRPr lang="en-GB" sz="2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AC977D-8AC9-4FC1-B00F-E12499E9B4AC}"/>
              </a:ext>
            </a:extLst>
          </p:cNvPr>
          <p:cNvSpPr/>
          <p:nvPr/>
        </p:nvSpPr>
        <p:spPr>
          <a:xfrm>
            <a:off x="7157720" y="3928308"/>
            <a:ext cx="1381960" cy="831877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Road</a:t>
            </a:r>
            <a:endParaRPr lang="en-GB" sz="2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AE9E60-60ED-4B6B-820E-0934A7D5B754}"/>
              </a:ext>
            </a:extLst>
          </p:cNvPr>
          <p:cNvSpPr txBox="1"/>
          <p:nvPr/>
        </p:nvSpPr>
        <p:spPr>
          <a:xfrm>
            <a:off x="7848700" y="6597905"/>
            <a:ext cx="450370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Image: Nicholas van </a:t>
            </a:r>
            <a:r>
              <a:rPr lang="en-US" sz="1200" dirty="0" err="1"/>
              <a:t>Leekwijk</a:t>
            </a:r>
            <a:r>
              <a:rPr lang="en-US" sz="1200" dirty="0"/>
              <a:t>, </a:t>
            </a:r>
            <a:r>
              <a:rPr lang="en-US" sz="1200" dirty="0" err="1"/>
              <a:t>GeoWiki</a:t>
            </a:r>
            <a:r>
              <a:rPr lang="en-US" sz="1200" dirty="0"/>
              <a:t>, </a:t>
            </a:r>
            <a:r>
              <a:rPr lang="en-GB" sz="12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https://www.geo-wiki.org/</a:t>
            </a:r>
            <a:r>
              <a:rPr lang="en-GB" sz="1200" dirty="0"/>
              <a:t> </a:t>
            </a:r>
          </a:p>
          <a:p>
            <a:endParaRPr lang="en-GB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41CE4A-C175-408E-8F7C-87DAFC84C526}"/>
              </a:ext>
            </a:extLst>
          </p:cNvPr>
          <p:cNvSpPr/>
          <p:nvPr/>
        </p:nvSpPr>
        <p:spPr>
          <a:xfrm>
            <a:off x="130987" y="4526280"/>
            <a:ext cx="1819734" cy="1056528"/>
          </a:xfrm>
          <a:prstGeom prst="rect">
            <a:avLst/>
          </a:prstGeom>
          <a:solidFill>
            <a:srgbClr val="DAE3F3">
              <a:alpha val="18039"/>
            </a:srgbClr>
          </a:solidFill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Sports ground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146902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DCC11591-E4C3-452B-BE1C-2D62AF3DF1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10" b="15779"/>
          <a:stretch/>
        </p:blipFill>
        <p:spPr>
          <a:xfrm>
            <a:off x="4749799" y="1854458"/>
            <a:ext cx="2339023" cy="1854458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1ECD9E1-A814-4254-88F2-DD8DFB5A74AC}"/>
              </a:ext>
            </a:extLst>
          </p:cNvPr>
          <p:cNvGrpSpPr/>
          <p:nvPr/>
        </p:nvGrpSpPr>
        <p:grpSpPr>
          <a:xfrm>
            <a:off x="-13496" y="5238974"/>
            <a:ext cx="12192000" cy="1619026"/>
            <a:chOff x="1" y="4574721"/>
            <a:chExt cx="12192000" cy="228327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286B938-B953-4F92-B8A3-FA51AB9FFB48}"/>
                </a:ext>
              </a:extLst>
            </p:cNvPr>
            <p:cNvGrpSpPr/>
            <p:nvPr/>
          </p:nvGrpSpPr>
          <p:grpSpPr>
            <a:xfrm>
              <a:off x="1" y="4574722"/>
              <a:ext cx="10134599" cy="2283277"/>
              <a:chOff x="0" y="4049486"/>
              <a:chExt cx="12465923" cy="2808514"/>
            </a:xfrm>
          </p:grpSpPr>
          <p:pic>
            <p:nvPicPr>
              <p:cNvPr id="4" name="Picture 3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939079D0-3927-4391-99F3-C4D2E1341A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0" y="4167051"/>
                <a:ext cx="6115793" cy="2690949"/>
              </a:xfrm>
              <a:prstGeom prst="rect">
                <a:avLst/>
              </a:prstGeom>
            </p:spPr>
          </p:pic>
          <p:pic>
            <p:nvPicPr>
              <p:cNvPr id="5" name="Picture 4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C4FE1E57-DE8B-48BC-B73A-4051AB135B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6082937" y="4049486"/>
                <a:ext cx="6382986" cy="2808514"/>
              </a:xfrm>
              <a:prstGeom prst="rect">
                <a:avLst/>
              </a:prstGeom>
            </p:spPr>
          </p:pic>
        </p:grpSp>
        <p:pic>
          <p:nvPicPr>
            <p:cNvPr id="9" name="Picture 8" descr="A picture containing plant&#10;&#10;Description automatically generated">
              <a:extLst>
                <a:ext uri="{FF2B5EF4-FFF2-40B4-BE49-F238E27FC236}">
                  <a16:creationId xmlns:a16="http://schemas.microsoft.com/office/drawing/2014/main" id="{10556502-F6FD-4E93-909A-3C4D2572B6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000" r="60353" b="10000"/>
            <a:stretch/>
          </p:blipFill>
          <p:spPr>
            <a:xfrm>
              <a:off x="10134601" y="4574721"/>
              <a:ext cx="2057400" cy="2283277"/>
            </a:xfrm>
            <a:prstGeom prst="rect">
              <a:avLst/>
            </a:prstGeom>
          </p:spPr>
        </p:pic>
      </p:grp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4460A6F-7552-4A9C-A001-468000D6B9F5}"/>
              </a:ext>
            </a:extLst>
          </p:cNvPr>
          <p:cNvSpPr/>
          <p:nvPr/>
        </p:nvSpPr>
        <p:spPr>
          <a:xfrm>
            <a:off x="4625788" y="3463962"/>
            <a:ext cx="3539266" cy="2173045"/>
          </a:xfrm>
          <a:custGeom>
            <a:avLst/>
            <a:gdLst>
              <a:gd name="connsiteX0" fmla="*/ 1151068 w 3539266"/>
              <a:gd name="connsiteY0" fmla="*/ 53789 h 2173045"/>
              <a:gd name="connsiteX1" fmla="*/ 0 w 3539266"/>
              <a:gd name="connsiteY1" fmla="*/ 2162287 h 2173045"/>
              <a:gd name="connsiteX2" fmla="*/ 3539266 w 3539266"/>
              <a:gd name="connsiteY2" fmla="*/ 2173045 h 2173045"/>
              <a:gd name="connsiteX3" fmla="*/ 1925619 w 3539266"/>
              <a:gd name="connsiteY3" fmla="*/ 0 h 2173045"/>
              <a:gd name="connsiteX4" fmla="*/ 1775012 w 3539266"/>
              <a:gd name="connsiteY4" fmla="*/ 96819 h 2173045"/>
              <a:gd name="connsiteX5" fmla="*/ 1323191 w 3539266"/>
              <a:gd name="connsiteY5" fmla="*/ 107577 h 2173045"/>
              <a:gd name="connsiteX6" fmla="*/ 1151068 w 3539266"/>
              <a:gd name="connsiteY6" fmla="*/ 53789 h 217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39266" h="2173045">
                <a:moveTo>
                  <a:pt x="1151068" y="53789"/>
                </a:moveTo>
                <a:lnTo>
                  <a:pt x="0" y="2162287"/>
                </a:lnTo>
                <a:lnTo>
                  <a:pt x="3539266" y="2173045"/>
                </a:lnTo>
                <a:lnTo>
                  <a:pt x="1925619" y="0"/>
                </a:lnTo>
                <a:lnTo>
                  <a:pt x="1775012" y="96819"/>
                </a:lnTo>
                <a:lnTo>
                  <a:pt x="1323191" y="107577"/>
                </a:lnTo>
                <a:lnTo>
                  <a:pt x="1151068" y="53789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8316" y="117588"/>
            <a:ext cx="11471670" cy="647894"/>
          </a:xfrm>
        </p:spPr>
        <p:txBody>
          <a:bodyPr>
            <a:no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Earth observation satellites generally measure land </a:t>
            </a:r>
            <a:r>
              <a:rPr lang="en-US" sz="3500" i="1" dirty="0">
                <a:solidFill>
                  <a:schemeClr val="accent1">
                    <a:lumMod val="50000"/>
                  </a:schemeClr>
                </a:solidFill>
              </a:rPr>
              <a:t>cover</a:t>
            </a:r>
            <a:endParaRPr lang="en-GB" sz="35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C08DECD-9F82-4789-87D9-6CCD2A3B64F0}"/>
              </a:ext>
            </a:extLst>
          </p:cNvPr>
          <p:cNvCxnSpPr>
            <a:cxnSpLocks/>
          </p:cNvCxnSpPr>
          <p:nvPr/>
        </p:nvCxnSpPr>
        <p:spPr>
          <a:xfrm flipH="1">
            <a:off x="4611511" y="3503606"/>
            <a:ext cx="1176103" cy="212264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1A8621-3642-4787-AD60-7622DD980D23}"/>
              </a:ext>
            </a:extLst>
          </p:cNvPr>
          <p:cNvCxnSpPr>
            <a:cxnSpLocks/>
          </p:cNvCxnSpPr>
          <p:nvPr/>
        </p:nvCxnSpPr>
        <p:spPr>
          <a:xfrm>
            <a:off x="6533231" y="3442825"/>
            <a:ext cx="1631823" cy="2183424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0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icon&#10;&#10;Description automatically generated">
            <a:extLst>
              <a:ext uri="{FF2B5EF4-FFF2-40B4-BE49-F238E27FC236}">
                <a16:creationId xmlns:a16="http://schemas.microsoft.com/office/drawing/2014/main" id="{DCC11591-E4C3-452B-BE1C-2D62AF3DF1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10" b="15779"/>
          <a:stretch/>
        </p:blipFill>
        <p:spPr>
          <a:xfrm>
            <a:off x="299205" y="2859510"/>
            <a:ext cx="1801978" cy="142867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1ECD9E1-A814-4254-88F2-DD8DFB5A74AC}"/>
              </a:ext>
            </a:extLst>
          </p:cNvPr>
          <p:cNvGrpSpPr/>
          <p:nvPr/>
        </p:nvGrpSpPr>
        <p:grpSpPr>
          <a:xfrm>
            <a:off x="0" y="5238974"/>
            <a:ext cx="12192000" cy="1619026"/>
            <a:chOff x="1" y="4574721"/>
            <a:chExt cx="12192000" cy="228327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286B938-B953-4F92-B8A3-FA51AB9FFB48}"/>
                </a:ext>
              </a:extLst>
            </p:cNvPr>
            <p:cNvGrpSpPr/>
            <p:nvPr/>
          </p:nvGrpSpPr>
          <p:grpSpPr>
            <a:xfrm>
              <a:off x="1" y="4574722"/>
              <a:ext cx="10134599" cy="2283277"/>
              <a:chOff x="0" y="4049486"/>
              <a:chExt cx="12465923" cy="2808514"/>
            </a:xfrm>
          </p:grpSpPr>
          <p:pic>
            <p:nvPicPr>
              <p:cNvPr id="4" name="Picture 3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939079D0-3927-4391-99F3-C4D2E1341A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0" y="4167051"/>
                <a:ext cx="6115793" cy="2690949"/>
              </a:xfrm>
              <a:prstGeom prst="rect">
                <a:avLst/>
              </a:prstGeom>
            </p:spPr>
          </p:pic>
          <p:pic>
            <p:nvPicPr>
              <p:cNvPr id="5" name="Picture 4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C4FE1E57-DE8B-48BC-B73A-4051AB135B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6082937" y="4049486"/>
                <a:ext cx="6382986" cy="2808514"/>
              </a:xfrm>
              <a:prstGeom prst="rect">
                <a:avLst/>
              </a:prstGeom>
            </p:spPr>
          </p:pic>
        </p:grpSp>
        <p:pic>
          <p:nvPicPr>
            <p:cNvPr id="9" name="Picture 8" descr="A picture containing plant&#10;&#10;Description automatically generated">
              <a:extLst>
                <a:ext uri="{FF2B5EF4-FFF2-40B4-BE49-F238E27FC236}">
                  <a16:creationId xmlns:a16="http://schemas.microsoft.com/office/drawing/2014/main" id="{10556502-F6FD-4E93-909A-3C4D2572B6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000" r="60353" b="10000"/>
            <a:stretch/>
          </p:blipFill>
          <p:spPr>
            <a:xfrm>
              <a:off x="10134601" y="4574721"/>
              <a:ext cx="2057400" cy="2283277"/>
            </a:xfrm>
            <a:prstGeom prst="rect">
              <a:avLst/>
            </a:prstGeom>
          </p:spPr>
        </p:pic>
      </p:grpSp>
      <p:pic>
        <p:nvPicPr>
          <p:cNvPr id="12" name="Picture 11" descr="A picture containing swimming, ocean floor&#10;&#10;Description automatically generated">
            <a:extLst>
              <a:ext uri="{FF2B5EF4-FFF2-40B4-BE49-F238E27FC236}">
                <a16:creationId xmlns:a16="http://schemas.microsoft.com/office/drawing/2014/main" id="{1422B3D3-5E49-4411-8CBB-EA8BADDCA8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681" y="2798219"/>
            <a:ext cx="2609028" cy="15512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 descr="Map&#10;&#10;Description automatically generated">
            <a:extLst>
              <a:ext uri="{FF2B5EF4-FFF2-40B4-BE49-F238E27FC236}">
                <a16:creationId xmlns:a16="http://schemas.microsoft.com/office/drawing/2014/main" id="{A9EE7268-FC51-441B-B418-695DF9AB17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168" y="2507800"/>
            <a:ext cx="3429869" cy="21074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FD5A85A-01DF-4918-97D6-365F118303A6}"/>
              </a:ext>
            </a:extLst>
          </p:cNvPr>
          <p:cNvCxnSpPr>
            <a:cxnSpLocks/>
          </p:cNvCxnSpPr>
          <p:nvPr/>
        </p:nvCxnSpPr>
        <p:spPr>
          <a:xfrm>
            <a:off x="1915512" y="3573845"/>
            <a:ext cx="557013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233870A-D005-44DB-9F6B-C0259E228F76}"/>
              </a:ext>
            </a:extLst>
          </p:cNvPr>
          <p:cNvCxnSpPr>
            <a:cxnSpLocks/>
          </p:cNvCxnSpPr>
          <p:nvPr/>
        </p:nvCxnSpPr>
        <p:spPr>
          <a:xfrm>
            <a:off x="5356922" y="3573845"/>
            <a:ext cx="557013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ED3B4DF-D561-4EA8-91BA-35C59256120F}"/>
              </a:ext>
            </a:extLst>
          </p:cNvPr>
          <p:cNvCxnSpPr>
            <a:cxnSpLocks/>
          </p:cNvCxnSpPr>
          <p:nvPr/>
        </p:nvCxnSpPr>
        <p:spPr>
          <a:xfrm>
            <a:off x="7737192" y="3558605"/>
            <a:ext cx="557013" cy="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01EF79D-4116-4145-9995-D8415305270A}"/>
              </a:ext>
            </a:extLst>
          </p:cNvPr>
          <p:cNvGrpSpPr/>
          <p:nvPr/>
        </p:nvGrpSpPr>
        <p:grpSpPr>
          <a:xfrm>
            <a:off x="6527869" y="3117450"/>
            <a:ext cx="686828" cy="647889"/>
            <a:chOff x="3493770" y="5649346"/>
            <a:chExt cx="366202" cy="345440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83B594C-01C4-42FC-AA52-B75B0A9FDF5D}"/>
                </a:ext>
              </a:extLst>
            </p:cNvPr>
            <p:cNvCxnSpPr>
              <a:cxnSpLocks/>
            </p:cNvCxnSpPr>
            <p:nvPr/>
          </p:nvCxnSpPr>
          <p:spPr>
            <a:xfrm>
              <a:off x="3493770" y="5822066"/>
              <a:ext cx="13843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EA5489A-6C5F-4823-943F-5C7B7078F7DA}"/>
                </a:ext>
              </a:extLst>
            </p:cNvPr>
            <p:cNvCxnSpPr>
              <a:cxnSpLocks/>
            </p:cNvCxnSpPr>
            <p:nvPr/>
          </p:nvCxnSpPr>
          <p:spPr>
            <a:xfrm>
              <a:off x="3561273" y="5649346"/>
              <a:ext cx="22777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0577DB3-B6DE-4C7C-9127-E28CDF328FAA}"/>
                </a:ext>
              </a:extLst>
            </p:cNvPr>
            <p:cNvCxnSpPr>
              <a:cxnSpLocks/>
            </p:cNvCxnSpPr>
            <p:nvPr/>
          </p:nvCxnSpPr>
          <p:spPr>
            <a:xfrm>
              <a:off x="3561273" y="5649346"/>
              <a:ext cx="0" cy="172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E3EACEC-778D-42A9-98D6-D7D265D8470B}"/>
                </a:ext>
              </a:extLst>
            </p:cNvPr>
            <p:cNvCxnSpPr>
              <a:cxnSpLocks/>
            </p:cNvCxnSpPr>
            <p:nvPr/>
          </p:nvCxnSpPr>
          <p:spPr>
            <a:xfrm>
              <a:off x="3493770" y="5822066"/>
              <a:ext cx="0" cy="172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863022A-CC95-48BD-BDC0-1F9C8F608BEE}"/>
                </a:ext>
              </a:extLst>
            </p:cNvPr>
            <p:cNvCxnSpPr>
              <a:cxnSpLocks/>
            </p:cNvCxnSpPr>
            <p:nvPr/>
          </p:nvCxnSpPr>
          <p:spPr>
            <a:xfrm>
              <a:off x="3632200" y="5822066"/>
              <a:ext cx="0" cy="172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CD9DDA8-75A2-44D6-8703-5153610A0745}"/>
                </a:ext>
              </a:extLst>
            </p:cNvPr>
            <p:cNvCxnSpPr>
              <a:cxnSpLocks/>
            </p:cNvCxnSpPr>
            <p:nvPr/>
          </p:nvCxnSpPr>
          <p:spPr>
            <a:xfrm>
              <a:off x="3721542" y="5822066"/>
              <a:ext cx="13843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722869-3364-4DB8-8190-3A364A873C0A}"/>
                </a:ext>
              </a:extLst>
            </p:cNvPr>
            <p:cNvCxnSpPr>
              <a:cxnSpLocks/>
            </p:cNvCxnSpPr>
            <p:nvPr/>
          </p:nvCxnSpPr>
          <p:spPr>
            <a:xfrm>
              <a:off x="3789045" y="5649346"/>
              <a:ext cx="0" cy="172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0723961-E30A-43CB-A661-23A85DD59EA6}"/>
                </a:ext>
              </a:extLst>
            </p:cNvPr>
            <p:cNvCxnSpPr>
              <a:cxnSpLocks/>
            </p:cNvCxnSpPr>
            <p:nvPr/>
          </p:nvCxnSpPr>
          <p:spPr>
            <a:xfrm>
              <a:off x="3721542" y="5822066"/>
              <a:ext cx="0" cy="172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C0C0CD9-5207-44F3-B237-6AEC46748044}"/>
                </a:ext>
              </a:extLst>
            </p:cNvPr>
            <p:cNvCxnSpPr>
              <a:cxnSpLocks/>
            </p:cNvCxnSpPr>
            <p:nvPr/>
          </p:nvCxnSpPr>
          <p:spPr>
            <a:xfrm>
              <a:off x="3859972" y="5822066"/>
              <a:ext cx="0" cy="172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itle 1">
            <a:extLst>
              <a:ext uri="{FF2B5EF4-FFF2-40B4-BE49-F238E27FC236}">
                <a16:creationId xmlns:a16="http://schemas.microsoft.com/office/drawing/2014/main" id="{5B65C9CE-7AD7-4DA3-8328-10004D248DA6}"/>
              </a:ext>
            </a:extLst>
          </p:cNvPr>
          <p:cNvSpPr txBox="1">
            <a:spLocks/>
          </p:cNvSpPr>
          <p:nvPr/>
        </p:nvSpPr>
        <p:spPr>
          <a:xfrm>
            <a:off x="299205" y="1453701"/>
            <a:ext cx="1801978" cy="7233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Satellite sensing</a:t>
            </a:r>
            <a:endParaRPr lang="en-GB" sz="2000" i="1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3EA634F7-5127-4F38-B1DC-2212623F7AF2}"/>
              </a:ext>
            </a:extLst>
          </p:cNvPr>
          <p:cNvSpPr txBox="1">
            <a:spLocks/>
          </p:cNvSpPr>
          <p:nvPr/>
        </p:nvSpPr>
        <p:spPr>
          <a:xfrm>
            <a:off x="2864580" y="1447132"/>
            <a:ext cx="2107463" cy="7233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Image of Earth’s surface</a:t>
            </a:r>
            <a:endParaRPr lang="en-GB" sz="2000" i="1" dirty="0"/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21371B35-B6AF-4F05-A734-87E6EBB77CF1}"/>
              </a:ext>
            </a:extLst>
          </p:cNvPr>
          <p:cNvSpPr txBox="1">
            <a:spLocks/>
          </p:cNvSpPr>
          <p:nvPr/>
        </p:nvSpPr>
        <p:spPr>
          <a:xfrm>
            <a:off x="538316" y="117588"/>
            <a:ext cx="11471670" cy="6478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500">
                <a:solidFill>
                  <a:schemeClr val="accent1">
                    <a:lumMod val="50000"/>
                  </a:schemeClr>
                </a:solidFill>
              </a:rPr>
              <a:t>Earth observation satellites generally measure land </a:t>
            </a:r>
            <a:r>
              <a:rPr lang="en-US" sz="3500" i="1">
                <a:solidFill>
                  <a:schemeClr val="accent1">
                    <a:lumMod val="50000"/>
                  </a:schemeClr>
                </a:solidFill>
              </a:rPr>
              <a:t>cover</a:t>
            </a:r>
            <a:endParaRPr lang="en-GB" sz="35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CD33D54F-6002-4EFE-AE9C-F93FE473A85B}"/>
              </a:ext>
            </a:extLst>
          </p:cNvPr>
          <p:cNvSpPr txBox="1">
            <a:spLocks/>
          </p:cNvSpPr>
          <p:nvPr/>
        </p:nvSpPr>
        <p:spPr>
          <a:xfrm>
            <a:off x="5764207" y="1520573"/>
            <a:ext cx="2107463" cy="9232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Image processing and classification pipeline</a:t>
            </a:r>
            <a:endParaRPr lang="en-GB" sz="2000" dirty="0"/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E7617EA1-B0D6-4777-9A2B-9C96544FEEE4}"/>
              </a:ext>
            </a:extLst>
          </p:cNvPr>
          <p:cNvSpPr txBox="1">
            <a:spLocks/>
          </p:cNvSpPr>
          <p:nvPr/>
        </p:nvSpPr>
        <p:spPr>
          <a:xfrm>
            <a:off x="5810500" y="3817745"/>
            <a:ext cx="2107463" cy="5324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500" dirty="0"/>
              <a:t>e.g. random forest, neural network</a:t>
            </a:r>
            <a:endParaRPr lang="en-GB" sz="1500" dirty="0"/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4DC60847-72CB-4032-BC18-DF21AFB33715}"/>
              </a:ext>
            </a:extLst>
          </p:cNvPr>
          <p:cNvSpPr txBox="1">
            <a:spLocks/>
          </p:cNvSpPr>
          <p:nvPr/>
        </p:nvSpPr>
        <p:spPr>
          <a:xfrm>
            <a:off x="8794591" y="1529121"/>
            <a:ext cx="2653021" cy="6478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Land cover class/proportion raster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292322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9E5EE3A7-72EB-45F1-96F2-E2BD4C56DA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9" b="10001"/>
          <a:stretch/>
        </p:blipFill>
        <p:spPr>
          <a:xfrm>
            <a:off x="527806" y="2142129"/>
            <a:ext cx="4963896" cy="329743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275CC51-D4A4-4AC0-A6FE-C114AC3B8644}"/>
              </a:ext>
            </a:extLst>
          </p:cNvPr>
          <p:cNvSpPr txBox="1">
            <a:spLocks/>
          </p:cNvSpPr>
          <p:nvPr/>
        </p:nvSpPr>
        <p:spPr>
          <a:xfrm>
            <a:off x="527806" y="1456328"/>
            <a:ext cx="470411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Nigeria cropland (2018 ESA-CCI)</a:t>
            </a:r>
            <a:endParaRPr lang="en-GB" sz="2500" i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AE8735B-2246-4942-AA96-596B60266119}"/>
              </a:ext>
            </a:extLst>
          </p:cNvPr>
          <p:cNvGrpSpPr/>
          <p:nvPr/>
        </p:nvGrpSpPr>
        <p:grpSpPr>
          <a:xfrm>
            <a:off x="-13496" y="5238974"/>
            <a:ext cx="12192000" cy="1619026"/>
            <a:chOff x="1" y="4574721"/>
            <a:chExt cx="12192000" cy="228327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F19A77E-C8FE-4D3C-B46D-B6CCA1802E80}"/>
                </a:ext>
              </a:extLst>
            </p:cNvPr>
            <p:cNvGrpSpPr/>
            <p:nvPr/>
          </p:nvGrpSpPr>
          <p:grpSpPr>
            <a:xfrm>
              <a:off x="1" y="4574722"/>
              <a:ext cx="10134599" cy="2283277"/>
              <a:chOff x="0" y="4049486"/>
              <a:chExt cx="12465923" cy="2808514"/>
            </a:xfrm>
          </p:grpSpPr>
          <p:pic>
            <p:nvPicPr>
              <p:cNvPr id="17" name="Picture 16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6C2F19DC-D317-49A1-A951-A6B8AD6A3D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0" y="4167051"/>
                <a:ext cx="6115793" cy="2690949"/>
              </a:xfrm>
              <a:prstGeom prst="rect">
                <a:avLst/>
              </a:prstGeom>
            </p:spPr>
          </p:pic>
          <p:pic>
            <p:nvPicPr>
              <p:cNvPr id="18" name="Picture 17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40705A3E-402A-411A-A7A5-8E2E0EE86A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6082937" y="4049486"/>
                <a:ext cx="6382986" cy="2808514"/>
              </a:xfrm>
              <a:prstGeom prst="rect">
                <a:avLst/>
              </a:prstGeom>
            </p:spPr>
          </p:pic>
        </p:grpSp>
        <p:pic>
          <p:nvPicPr>
            <p:cNvPr id="16" name="Picture 15" descr="A picture containing plant&#10;&#10;Description automatically generated">
              <a:extLst>
                <a:ext uri="{FF2B5EF4-FFF2-40B4-BE49-F238E27FC236}">
                  <a16:creationId xmlns:a16="http://schemas.microsoft.com/office/drawing/2014/main" id="{228495BE-C20D-4306-9666-AD610B7D5D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000" r="60353" b="10000"/>
            <a:stretch/>
          </p:blipFill>
          <p:spPr>
            <a:xfrm>
              <a:off x="10134601" y="4574721"/>
              <a:ext cx="2057400" cy="2283277"/>
            </a:xfrm>
            <a:prstGeom prst="rect">
              <a:avLst/>
            </a:prstGeom>
          </p:spPr>
        </p:pic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A8D3559F-B743-45DD-A9B6-DC9953EC0E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8316" y="117588"/>
            <a:ext cx="11471670" cy="647894"/>
          </a:xfrm>
        </p:spPr>
        <p:txBody>
          <a:bodyPr>
            <a:no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Earth observation satellites generally measure land </a:t>
            </a:r>
            <a:r>
              <a:rPr lang="en-US" sz="3500" i="1" dirty="0">
                <a:solidFill>
                  <a:schemeClr val="accent1">
                    <a:lumMod val="50000"/>
                  </a:schemeClr>
                </a:solidFill>
              </a:rPr>
              <a:t>cover</a:t>
            </a:r>
            <a:endParaRPr lang="en-GB" sz="3500" i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0693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63AA-4525-42D1-A1F3-A3A4DF8BF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165" y="-79193"/>
            <a:ext cx="11471670" cy="1293844"/>
          </a:xfrm>
        </p:spPr>
        <p:txBody>
          <a:bodyPr>
            <a:noAutofit/>
          </a:bodyPr>
          <a:lstStyle/>
          <a:p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Earth observation satellites generally measure land </a:t>
            </a:r>
            <a:r>
              <a:rPr lang="en-US" sz="3500" i="1" dirty="0">
                <a:solidFill>
                  <a:schemeClr val="accent1">
                    <a:lumMod val="50000"/>
                  </a:schemeClr>
                </a:solidFill>
              </a:rPr>
              <a:t>cover</a:t>
            </a:r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 –</a:t>
            </a:r>
            <a:br>
              <a:rPr lang="en-US" sz="35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 in </a:t>
            </a:r>
            <a:r>
              <a:rPr lang="en-US" sz="3500" u="sng" dirty="0">
                <a:solidFill>
                  <a:schemeClr val="accent1">
                    <a:lumMod val="50000"/>
                  </a:schemeClr>
                </a:solidFill>
              </a:rPr>
              <a:t>some</a:t>
            </a:r>
            <a:r>
              <a:rPr lang="en-US" sz="3500" dirty="0">
                <a:solidFill>
                  <a:schemeClr val="accent1">
                    <a:lumMod val="50000"/>
                  </a:schemeClr>
                </a:solidFill>
              </a:rPr>
              <a:t> cases this can be used as a proxy for land </a:t>
            </a:r>
            <a:r>
              <a:rPr lang="en-US" sz="3500" i="1" dirty="0">
                <a:solidFill>
                  <a:schemeClr val="accent1">
                    <a:lumMod val="50000"/>
                  </a:schemeClr>
                </a:solidFill>
              </a:rPr>
              <a:t>use</a:t>
            </a:r>
            <a:endParaRPr lang="en-GB" sz="35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9E5EE3A7-72EB-45F1-96F2-E2BD4C56DA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9" b="10001"/>
          <a:stretch/>
        </p:blipFill>
        <p:spPr>
          <a:xfrm>
            <a:off x="527806" y="2157369"/>
            <a:ext cx="4963896" cy="329743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275CC51-D4A4-4AC0-A6FE-C114AC3B8644}"/>
              </a:ext>
            </a:extLst>
          </p:cNvPr>
          <p:cNvSpPr txBox="1">
            <a:spLocks/>
          </p:cNvSpPr>
          <p:nvPr/>
        </p:nvSpPr>
        <p:spPr>
          <a:xfrm>
            <a:off x="527806" y="1471568"/>
            <a:ext cx="4704110" cy="6858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Nigeria cropland (2018 ESA-CCI)</a:t>
            </a:r>
            <a:endParaRPr lang="en-GB" sz="2500" i="1" dirty="0"/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C9FAC0E3-F200-4799-8630-A8226F2B9B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519" y="3292566"/>
            <a:ext cx="2397677" cy="1619025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14F2340D-1860-40C7-A6F3-1FFAD6F12761}"/>
              </a:ext>
            </a:extLst>
          </p:cNvPr>
          <p:cNvSpPr txBox="1">
            <a:spLocks/>
          </p:cNvSpPr>
          <p:nvPr/>
        </p:nvSpPr>
        <p:spPr>
          <a:xfrm>
            <a:off x="6535348" y="2089918"/>
            <a:ext cx="4836380" cy="11368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rgbClr val="C00000"/>
                </a:solidFill>
              </a:rPr>
              <a:t>What about pasture grazing, cropping intensity, nutrient inputs, land management regimes?</a:t>
            </a:r>
            <a:endParaRPr lang="en-GB" sz="2500" i="1" dirty="0">
              <a:solidFill>
                <a:srgbClr val="C00000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6A63891-65C3-4CE8-854E-771DA0BDA6EB}"/>
              </a:ext>
            </a:extLst>
          </p:cNvPr>
          <p:cNvGrpSpPr/>
          <p:nvPr/>
        </p:nvGrpSpPr>
        <p:grpSpPr>
          <a:xfrm>
            <a:off x="-13496" y="5238974"/>
            <a:ext cx="12192000" cy="1619026"/>
            <a:chOff x="1" y="4574721"/>
            <a:chExt cx="12192000" cy="228327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3853CDB-94CB-4F77-93D0-2847C369C55B}"/>
                </a:ext>
              </a:extLst>
            </p:cNvPr>
            <p:cNvGrpSpPr/>
            <p:nvPr/>
          </p:nvGrpSpPr>
          <p:grpSpPr>
            <a:xfrm>
              <a:off x="1" y="4574722"/>
              <a:ext cx="10134599" cy="2283277"/>
              <a:chOff x="0" y="4049486"/>
              <a:chExt cx="12465923" cy="2808514"/>
            </a:xfrm>
          </p:grpSpPr>
          <p:pic>
            <p:nvPicPr>
              <p:cNvPr id="18" name="Picture 17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665C9C57-FA99-415C-8A56-59434E7FE0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0" y="4167051"/>
                <a:ext cx="6115793" cy="2690949"/>
              </a:xfrm>
              <a:prstGeom prst="rect">
                <a:avLst/>
              </a:prstGeom>
            </p:spPr>
          </p:pic>
          <p:pic>
            <p:nvPicPr>
              <p:cNvPr id="19" name="Picture 18" descr="A picture containing plant&#10;&#10;Description automatically generated">
                <a:extLst>
                  <a:ext uri="{FF2B5EF4-FFF2-40B4-BE49-F238E27FC236}">
                    <a16:creationId xmlns:a16="http://schemas.microsoft.com/office/drawing/2014/main" id="{66C9AAEA-2DBF-4320-BE0C-C3D4FD1EAB5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0000" b="10000"/>
              <a:stretch/>
            </p:blipFill>
            <p:spPr>
              <a:xfrm>
                <a:off x="6082937" y="4049486"/>
                <a:ext cx="6382986" cy="2808514"/>
              </a:xfrm>
              <a:prstGeom prst="rect">
                <a:avLst/>
              </a:prstGeom>
            </p:spPr>
          </p:pic>
        </p:grpSp>
        <p:pic>
          <p:nvPicPr>
            <p:cNvPr id="17" name="Picture 16" descr="A picture containing plant&#10;&#10;Description automatically generated">
              <a:extLst>
                <a:ext uri="{FF2B5EF4-FFF2-40B4-BE49-F238E27FC236}">
                  <a16:creationId xmlns:a16="http://schemas.microsoft.com/office/drawing/2014/main" id="{59D0E315-EC50-4255-9E9F-E83DBF9DB3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000" r="60353" b="10000"/>
            <a:stretch/>
          </p:blipFill>
          <p:spPr>
            <a:xfrm>
              <a:off x="10134601" y="4574721"/>
              <a:ext cx="2057400" cy="22832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9421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1662</Words>
  <Application>Microsoft Office PowerPoint</Application>
  <PresentationFormat>Widescreen</PresentationFormat>
  <Paragraphs>200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Office Theme</vt:lpstr>
      <vt:lpstr>Land cover-land use data for infectious disease modelling</vt:lpstr>
      <vt:lpstr>PowerPoint Presentation</vt:lpstr>
      <vt:lpstr>Land cover and land use – what’s the difference?</vt:lpstr>
      <vt:lpstr>Land cover and land use – what’s the difference?</vt:lpstr>
      <vt:lpstr>Land cover and land use – what’s the difference?</vt:lpstr>
      <vt:lpstr>Earth observation satellites generally measure land cover</vt:lpstr>
      <vt:lpstr>PowerPoint Presentation</vt:lpstr>
      <vt:lpstr>Earth observation satellites generally measure land cover</vt:lpstr>
      <vt:lpstr>Earth observation satellites generally measure land cover –  in some cases this can be used as a proxy for land use</vt:lpstr>
      <vt:lpstr>Earth observation satellites generally measure land cover –  in some cases this can be used as a proxy for land use</vt:lpstr>
      <vt:lpstr>Three axes of land cover data resolution</vt:lpstr>
      <vt:lpstr>Pick two</vt:lpstr>
      <vt:lpstr>PowerPoint Presentation</vt:lpstr>
      <vt:lpstr>PowerPoint Presentation</vt:lpstr>
      <vt:lpstr>Why resolution matters: two views of the same area</vt:lpstr>
      <vt:lpstr>Why resolution matters: two views of the same area</vt:lpstr>
      <vt:lpstr>Why resolution matters: two views of the same area</vt:lpstr>
      <vt:lpstr>Extracting land cover-land use metrics from raster data</vt:lpstr>
      <vt:lpstr>Examples of present-day land cover sources</vt:lpstr>
      <vt:lpstr>Future scenarios of land use change</vt:lpstr>
      <vt:lpstr>Big uncertainties and caveats for future land use data</vt:lpstr>
      <vt:lpstr>Now for the interactive bit…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Choosing and using land cover-land use data in disease models</dc:title>
  <dc:creator>Rory Gibb</dc:creator>
  <cp:lastModifiedBy>Rory Gibb</cp:lastModifiedBy>
  <cp:revision>150</cp:revision>
  <dcterms:created xsi:type="dcterms:W3CDTF">2021-02-16T10:41:56Z</dcterms:created>
  <dcterms:modified xsi:type="dcterms:W3CDTF">2021-02-18T10:23:12Z</dcterms:modified>
</cp:coreProperties>
</file>

<file path=docProps/thumbnail.jpeg>
</file>